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Default Extension="emf" ContentType="image/x-emf"/>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468" r:id="rId2"/>
    <p:sldId id="445" r:id="rId3"/>
    <p:sldId id="469" r:id="rId4"/>
    <p:sldId id="510" r:id="rId5"/>
    <p:sldId id="511" r:id="rId6"/>
    <p:sldId id="512" r:id="rId7"/>
    <p:sldId id="513" r:id="rId8"/>
    <p:sldId id="470" r:id="rId9"/>
    <p:sldId id="514" r:id="rId10"/>
    <p:sldId id="558" r:id="rId11"/>
    <p:sldId id="515" r:id="rId12"/>
    <p:sldId id="516" r:id="rId13"/>
    <p:sldId id="517" r:id="rId14"/>
    <p:sldId id="649" r:id="rId15"/>
    <p:sldId id="519" r:id="rId16"/>
    <p:sldId id="521" r:id="rId17"/>
    <p:sldId id="522" r:id="rId18"/>
    <p:sldId id="607" r:id="rId19"/>
    <p:sldId id="608" r:id="rId20"/>
    <p:sldId id="559" r:id="rId21"/>
    <p:sldId id="560" r:id="rId22"/>
    <p:sldId id="561" r:id="rId23"/>
    <p:sldId id="609" r:id="rId24"/>
    <p:sldId id="622" r:id="rId25"/>
    <p:sldId id="603" r:id="rId26"/>
    <p:sldId id="604" r:id="rId27"/>
    <p:sldId id="605" r:id="rId28"/>
    <p:sldId id="606" r:id="rId29"/>
    <p:sldId id="611" r:id="rId30"/>
    <p:sldId id="610"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612" r:id="rId49"/>
    <p:sldId id="613" r:id="rId50"/>
    <p:sldId id="614" r:id="rId51"/>
    <p:sldId id="615" r:id="rId52"/>
    <p:sldId id="616" r:id="rId53"/>
    <p:sldId id="617" r:id="rId54"/>
    <p:sldId id="618" r:id="rId55"/>
    <p:sldId id="620" r:id="rId56"/>
    <p:sldId id="582" r:id="rId57"/>
    <p:sldId id="583" r:id="rId58"/>
    <p:sldId id="584" r:id="rId59"/>
    <p:sldId id="585" r:id="rId60"/>
    <p:sldId id="586" r:id="rId61"/>
    <p:sldId id="624" r:id="rId62"/>
    <p:sldId id="625" r:id="rId63"/>
    <p:sldId id="630" r:id="rId64"/>
    <p:sldId id="631" r:id="rId65"/>
    <p:sldId id="632" r:id="rId66"/>
    <p:sldId id="633" r:id="rId67"/>
    <p:sldId id="596" r:id="rId68"/>
    <p:sldId id="597" r:id="rId69"/>
    <p:sldId id="637" r:id="rId70"/>
    <p:sldId id="638" r:id="rId71"/>
    <p:sldId id="647" r:id="rId72"/>
    <p:sldId id="648" r:id="rId73"/>
    <p:sldId id="599" r:id="rId74"/>
    <p:sldId id="600" r:id="rId75"/>
    <p:sldId id="601" r:id="rId76"/>
    <p:sldId id="488" r:id="rId77"/>
  </p:sldIdLst>
  <p:sldSz cx="9144000" cy="6858000" type="screen4x3"/>
  <p:notesSz cx="6667500" cy="9801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85DFFF"/>
    <a:srgbClr val="1BE52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75" d="100"/>
          <a:sy n="75" d="100"/>
        </p:scale>
        <p:origin x="-38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9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RJ\RJ116\RJ1168\RJ116807_Great%20Basin%20Gold%20--%20Pulse%20Measurement\03_Pulse%20Measurement\05_Presentations\03_Revision%20for%2021%20July%20for%201%20hour\Scenarios%20Spreadsheet\Scenarios%20v%2012_00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view3D>
      <c:rotX val="30"/>
      <c:perspective val="30"/>
    </c:view3D>
    <c:plotArea>
      <c:layout>
        <c:manualLayout>
          <c:layoutTarget val="inner"/>
          <c:xMode val="edge"/>
          <c:yMode val="edge"/>
          <c:x val="3.2444991251093652E-2"/>
          <c:y val="0.13666083406240981"/>
          <c:w val="0.57923151793525807"/>
          <c:h val="0.77714129483814987"/>
        </c:manualLayout>
      </c:layout>
      <c:pie3DChart>
        <c:varyColors val="1"/>
        <c:ser>
          <c:idx val="0"/>
          <c:order val="0"/>
          <c:tx>
            <c:strRef>
              <c:f>Sheet1!$B$1</c:f>
              <c:strCache>
                <c:ptCount val="1"/>
                <c:pt idx="0">
                  <c:v>Factors causing failure</c:v>
                </c:pt>
              </c:strCache>
            </c:strRef>
          </c:tx>
          <c:explosion val="25"/>
          <c:dLbls>
            <c:showVal val="1"/>
            <c:showLeaderLines val="1"/>
          </c:dLbls>
          <c:cat>
            <c:strRef>
              <c:f>Sheet1!$A$2:$A$8</c:f>
              <c:strCache>
                <c:ptCount val="7"/>
                <c:pt idx="0">
                  <c:v>1. Mythology, hype &amp; tradition -- 30%</c:v>
                </c:pt>
                <c:pt idx="1">
                  <c:v>2. Lack of executive custody, inappropriate governance and policies -- 19%</c:v>
                </c:pt>
                <c:pt idx="2">
                  <c:v>3. Lack of strategic architecture, alignment, etc -- 16%</c:v>
                </c:pt>
                <c:pt idx="3">
                  <c:v>4. Lack of data engineering and poor configuration -- 14%</c:v>
                </c:pt>
                <c:pt idx="4">
                  <c:v>5. Soft issues and change impacts -- 12%</c:v>
                </c:pt>
                <c:pt idx="5">
                  <c:v>6. Lack of an engineering approach, lack of precision, etc -- 6%</c:v>
                </c:pt>
                <c:pt idx="6">
                  <c:v>7. Technology issues -- 3%</c:v>
                </c:pt>
              </c:strCache>
            </c:strRef>
          </c:cat>
          <c:val>
            <c:numRef>
              <c:f>Sheet1!$B$2:$B$8</c:f>
              <c:numCache>
                <c:formatCode>0%</c:formatCode>
                <c:ptCount val="7"/>
                <c:pt idx="0">
                  <c:v>0.30000000000000016</c:v>
                </c:pt>
                <c:pt idx="1">
                  <c:v>0.19</c:v>
                </c:pt>
                <c:pt idx="2">
                  <c:v>0.16</c:v>
                </c:pt>
                <c:pt idx="3">
                  <c:v>0.14000000000000001</c:v>
                </c:pt>
                <c:pt idx="4">
                  <c:v>0.12000000000000002</c:v>
                </c:pt>
                <c:pt idx="5">
                  <c:v>6.0000000000000026E-2</c:v>
                </c:pt>
                <c:pt idx="6">
                  <c:v>3.0000000000000002E-2</c:v>
                </c:pt>
              </c:numCache>
            </c:numRef>
          </c:val>
        </c:ser>
      </c:pie3DChart>
      <c:spPr>
        <a:noFill/>
        <a:ln w="25384">
          <a:noFill/>
        </a:ln>
      </c:spPr>
    </c:plotArea>
    <c:legend>
      <c:legendPos val="r"/>
      <c:layout>
        <c:manualLayout>
          <c:xMode val="edge"/>
          <c:yMode val="edge"/>
          <c:x val="0.59376883237189271"/>
          <c:y val="6.1910405267138403E-2"/>
          <c:w val="0.39789779218774329"/>
          <c:h val="0.93701232261221556"/>
        </c:manualLayout>
      </c:layout>
      <c:txPr>
        <a:bodyPr/>
        <a:lstStyle/>
        <a:p>
          <a:pPr>
            <a:defRPr sz="1400" b="0"/>
          </a:pPr>
          <a:endParaRPr lang="en-US"/>
        </a:p>
      </c:txPr>
    </c:legend>
    <c:plotVisOnly val="1"/>
    <c:dispBlanksAs val="zero"/>
  </c:chart>
  <c:txPr>
    <a:bodyPr/>
    <a:lstStyle/>
    <a:p>
      <a:pPr>
        <a:defRPr sz="1799">
          <a:solidFill>
            <a:srgbClr val="002060"/>
          </a:solidFil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6.7427385892116457E-2"/>
          <c:y val="2.7210884353741478E-2"/>
          <c:w val="0.9076763485477175"/>
          <c:h val="0.84523809523809812"/>
        </c:manualLayout>
      </c:layout>
      <c:scatterChart>
        <c:scatterStyle val="smoothMarker"/>
        <c:ser>
          <c:idx val="0"/>
          <c:order val="0"/>
          <c:tx>
            <c:strRef>
              <c:f>'Scenario Data'!$B$11</c:f>
              <c:strCache>
                <c:ptCount val="1"/>
                <c:pt idx="0">
                  <c:v>Scenario 1: Forecast Extrapolated</c:v>
                </c:pt>
              </c:strCache>
            </c:strRef>
          </c:tx>
          <c:spPr>
            <a:ln w="38100">
              <a:solidFill>
                <a:srgbClr val="FF0000"/>
              </a:solidFill>
              <a:prstDash val="solid"/>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Data'!$C$11:$U$11</c:f>
              <c:numCache>
                <c:formatCode>General</c:formatCode>
                <c:ptCount val="19"/>
                <c:pt idx="3">
                  <c:v>2</c:v>
                </c:pt>
                <c:pt idx="4">
                  <c:v>2.2000000000000002</c:v>
                </c:pt>
                <c:pt idx="5">
                  <c:v>2.4</c:v>
                </c:pt>
                <c:pt idx="6">
                  <c:v>2.6</c:v>
                </c:pt>
                <c:pt idx="7">
                  <c:v>2.8</c:v>
                </c:pt>
                <c:pt idx="8">
                  <c:v>3</c:v>
                </c:pt>
                <c:pt idx="9">
                  <c:v>3</c:v>
                </c:pt>
                <c:pt idx="10">
                  <c:v>3</c:v>
                </c:pt>
                <c:pt idx="11">
                  <c:v>3</c:v>
                </c:pt>
                <c:pt idx="12">
                  <c:v>3</c:v>
                </c:pt>
                <c:pt idx="13">
                  <c:v>3</c:v>
                </c:pt>
                <c:pt idx="14">
                  <c:v>3</c:v>
                </c:pt>
                <c:pt idx="15">
                  <c:v>3</c:v>
                </c:pt>
              </c:numCache>
            </c:numRef>
          </c:yVal>
          <c:smooth val="1"/>
        </c:ser>
        <c:ser>
          <c:idx val="1"/>
          <c:order val="1"/>
          <c:tx>
            <c:strRef>
              <c:f>'Scenario Data'!$B$12</c:f>
              <c:strCache>
                <c:ptCount val="1"/>
                <c:pt idx="0">
                  <c:v>Scenario 1: Possible decay curve - worst case?</c:v>
                </c:pt>
              </c:strCache>
            </c:strRef>
          </c:tx>
          <c:spPr>
            <a:ln w="38100">
              <a:solidFill>
                <a:srgbClr val="FF0000"/>
              </a:solidFill>
              <a:prstDash val="lgDashDot"/>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Data'!$C$12:$U$12</c:f>
              <c:numCache>
                <c:formatCode>General</c:formatCode>
                <c:ptCount val="19"/>
                <c:pt idx="9">
                  <c:v>3</c:v>
                </c:pt>
                <c:pt idx="10">
                  <c:v>2.8499999999999988</c:v>
                </c:pt>
                <c:pt idx="11">
                  <c:v>2.2999999999999998</c:v>
                </c:pt>
                <c:pt idx="12">
                  <c:v>2</c:v>
                </c:pt>
                <c:pt idx="13">
                  <c:v>1.5</c:v>
                </c:pt>
                <c:pt idx="14">
                  <c:v>1</c:v>
                </c:pt>
                <c:pt idx="15">
                  <c:v>0.5</c:v>
                </c:pt>
              </c:numCache>
            </c:numRef>
          </c:yVal>
          <c:smooth val="1"/>
        </c:ser>
        <c:ser>
          <c:idx val="2"/>
          <c:order val="2"/>
          <c:tx>
            <c:strRef>
              <c:f>'Scenario Data'!$B$13</c:f>
              <c:strCache>
                <c:ptCount val="1"/>
                <c:pt idx="0">
                  <c:v>Scenario 1: Possible decay curve - best case?</c:v>
                </c:pt>
              </c:strCache>
            </c:strRef>
          </c:tx>
          <c:spPr>
            <a:ln w="38100">
              <a:solidFill>
                <a:srgbClr val="FF0000"/>
              </a:solidFill>
              <a:prstDash val="sysDash"/>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Data'!$C$13:$U$13</c:f>
              <c:numCache>
                <c:formatCode>General</c:formatCode>
                <c:ptCount val="19"/>
                <c:pt idx="14">
                  <c:v>3</c:v>
                </c:pt>
                <c:pt idx="15">
                  <c:v>3</c:v>
                </c:pt>
                <c:pt idx="16">
                  <c:v>2.8499999999999988</c:v>
                </c:pt>
                <c:pt idx="17">
                  <c:v>2.2999999999999998</c:v>
                </c:pt>
                <c:pt idx="18">
                  <c:v>1.8</c:v>
                </c:pt>
              </c:numCache>
            </c:numRef>
          </c:yVal>
          <c:smooth val="1"/>
        </c:ser>
        <c:ser>
          <c:idx val="3"/>
          <c:order val="3"/>
          <c:tx>
            <c:strRef>
              <c:f>'Scenario Data'!#REF!</c:f>
              <c:strCache>
                <c:ptCount val="1"/>
                <c:pt idx="0">
                  <c:v>#REF!</c:v>
                </c:pt>
              </c:strCache>
            </c:strRef>
          </c:tx>
          <c:spPr>
            <a:ln w="38100">
              <a:solidFill>
                <a:srgbClr val="FF00FF"/>
              </a:solidFill>
              <a:prstDash val="solid"/>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4"/>
          <c:order val="4"/>
          <c:tx>
            <c:strRef>
              <c:f>'Scenario Data'!#REF!</c:f>
              <c:strCache>
                <c:ptCount val="1"/>
                <c:pt idx="0">
                  <c:v>#REF!</c:v>
                </c:pt>
              </c:strCache>
            </c:strRef>
          </c:tx>
          <c:spPr>
            <a:ln w="38100">
              <a:solidFill>
                <a:srgbClr val="FF00FF"/>
              </a:solidFill>
              <a:prstDash val="sysDash"/>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5"/>
          <c:order val="5"/>
          <c:tx>
            <c:strRef>
              <c:f>'Scenario Data'!#REF!</c:f>
              <c:strCache>
                <c:ptCount val="1"/>
                <c:pt idx="0">
                  <c:v>#REF!</c:v>
                </c:pt>
              </c:strCache>
            </c:strRef>
          </c:tx>
          <c:spPr>
            <a:ln w="38100">
              <a:solidFill>
                <a:srgbClr val="FF00FF"/>
              </a:solidFill>
              <a:prstDash val="lgDashDot"/>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Data'!#REF!</c:f>
              <c:numCache>
                <c:formatCode>General</c:formatCode>
                <c:ptCount val="1"/>
                <c:pt idx="0">
                  <c:v>1</c:v>
                </c:pt>
              </c:numCache>
            </c:numRef>
          </c:yVal>
          <c:smooth val="1"/>
        </c:ser>
        <c:ser>
          <c:idx val="6"/>
          <c:order val="6"/>
          <c:tx>
            <c:strRef>
              <c:f>'Scenario Data'!$B$14</c:f>
              <c:strCache>
                <c:ptCount val="1"/>
                <c:pt idx="0">
                  <c:v>Scenario 3: Objective WITH Reimplementation of SAP</c:v>
                </c:pt>
              </c:strCache>
            </c:strRef>
          </c:tx>
          <c:spPr>
            <a:ln w="38100">
              <a:solidFill>
                <a:srgbClr val="002060"/>
              </a:solidFill>
              <a:prstDash val="solid"/>
            </a:ln>
          </c:spPr>
          <c:marker>
            <c:symbol val="none"/>
          </c:marker>
          <c:xVal>
            <c:numRef>
              <c:f>'Scenario Data'!$C$10:$U$10</c:f>
              <c:numCache>
                <c:formatCode>General</c:formatCode>
                <c:ptCount val="19"/>
                <c:pt idx="0">
                  <c:v>-0.75000000000000244</c:v>
                </c:pt>
                <c:pt idx="1">
                  <c:v>-0.5</c:v>
                </c:pt>
                <c:pt idx="2">
                  <c:v>-0.25</c:v>
                </c:pt>
                <c:pt idx="3">
                  <c:v>0</c:v>
                </c:pt>
                <c:pt idx="4">
                  <c:v>0.25</c:v>
                </c:pt>
                <c:pt idx="5">
                  <c:v>0.5</c:v>
                </c:pt>
                <c:pt idx="6">
                  <c:v>0.75000000000000244</c:v>
                </c:pt>
                <c:pt idx="7">
                  <c:v>1</c:v>
                </c:pt>
                <c:pt idx="8">
                  <c:v>1.25</c:v>
                </c:pt>
                <c:pt idx="9">
                  <c:v>1.5</c:v>
                </c:pt>
                <c:pt idx="10">
                  <c:v>1.7500000000000022</c:v>
                </c:pt>
                <c:pt idx="11">
                  <c:v>2</c:v>
                </c:pt>
                <c:pt idx="12">
                  <c:v>2.25</c:v>
                </c:pt>
                <c:pt idx="13">
                  <c:v>2.5</c:v>
                </c:pt>
                <c:pt idx="14">
                  <c:v>2.75</c:v>
                </c:pt>
                <c:pt idx="15">
                  <c:v>3</c:v>
                </c:pt>
                <c:pt idx="16">
                  <c:v>3.25</c:v>
                </c:pt>
                <c:pt idx="17">
                  <c:v>3.5</c:v>
                </c:pt>
                <c:pt idx="18">
                  <c:v>3.75</c:v>
                </c:pt>
              </c:numCache>
            </c:numRef>
          </c:xVal>
          <c:yVal>
            <c:numRef>
              <c:f>'Scenario Data'!$C$14:$U$14</c:f>
              <c:numCache>
                <c:formatCode>General</c:formatCode>
                <c:ptCount val="19"/>
                <c:pt idx="0">
                  <c:v>1.26</c:v>
                </c:pt>
                <c:pt idx="1">
                  <c:v>1.61</c:v>
                </c:pt>
                <c:pt idx="2">
                  <c:v>1.9600000000000029</c:v>
                </c:pt>
                <c:pt idx="3">
                  <c:v>2.3099999999999987</c:v>
                </c:pt>
                <c:pt idx="4">
                  <c:v>3.5</c:v>
                </c:pt>
                <c:pt idx="5">
                  <c:v>5.8</c:v>
                </c:pt>
                <c:pt idx="6">
                  <c:v>8</c:v>
                </c:pt>
                <c:pt idx="7">
                  <c:v>9.8000000000000007</c:v>
                </c:pt>
                <c:pt idx="8">
                  <c:v>10</c:v>
                </c:pt>
                <c:pt idx="9">
                  <c:v>10</c:v>
                </c:pt>
                <c:pt idx="10">
                  <c:v>10</c:v>
                </c:pt>
                <c:pt idx="11">
                  <c:v>10</c:v>
                </c:pt>
                <c:pt idx="12">
                  <c:v>10</c:v>
                </c:pt>
                <c:pt idx="13">
                  <c:v>10</c:v>
                </c:pt>
                <c:pt idx="14">
                  <c:v>10</c:v>
                </c:pt>
                <c:pt idx="15">
                  <c:v>10</c:v>
                </c:pt>
                <c:pt idx="16">
                  <c:v>10</c:v>
                </c:pt>
                <c:pt idx="17">
                  <c:v>10</c:v>
                </c:pt>
                <c:pt idx="18">
                  <c:v>10</c:v>
                </c:pt>
              </c:numCache>
            </c:numRef>
          </c:yVal>
          <c:smooth val="1"/>
        </c:ser>
        <c:axId val="68954368"/>
        <c:axId val="68964736"/>
      </c:scatterChart>
      <c:valAx>
        <c:axId val="68954368"/>
        <c:scaling>
          <c:orientation val="minMax"/>
        </c:scaling>
        <c:axPos val="b"/>
        <c:majorGridlines>
          <c:spPr>
            <a:ln w="3175">
              <a:solidFill>
                <a:srgbClr val="000000"/>
              </a:solidFill>
              <a:prstDash val="solid"/>
            </a:ln>
          </c:spPr>
        </c:majorGridlines>
        <c:title>
          <c:tx>
            <c:rich>
              <a:bodyPr/>
              <a:lstStyle/>
              <a:p>
                <a:pPr>
                  <a:defRPr sz="1800" b="1" i="0" u="none" strike="noStrike" baseline="0">
                    <a:solidFill>
                      <a:srgbClr val="000000"/>
                    </a:solidFill>
                    <a:latin typeface="Verdana"/>
                    <a:ea typeface="Verdana"/>
                    <a:cs typeface="Verdana"/>
                  </a:defRPr>
                </a:pPr>
                <a:r>
                  <a:rPr lang="en-US"/>
                  <a:t>Years From Current</a:t>
                </a:r>
              </a:p>
            </c:rich>
          </c:tx>
          <c:layout>
            <c:manualLayout>
              <c:xMode val="edge"/>
              <c:yMode val="edge"/>
              <c:x val="0.37966804979253138"/>
              <c:y val="0.93197278911564307"/>
            </c:manualLayout>
          </c:layout>
          <c:spPr>
            <a:noFill/>
            <a:ln w="25400">
              <a:noFill/>
            </a:ln>
          </c:spPr>
        </c:title>
        <c:numFmt formatCode="General" sourceLinked="1"/>
        <c:tickLblPos val="nextTo"/>
        <c:spPr>
          <a:ln w="3175">
            <a:solidFill>
              <a:srgbClr val="000000"/>
            </a:solidFill>
            <a:prstDash val="solid"/>
          </a:ln>
        </c:spPr>
        <c:txPr>
          <a:bodyPr rot="0" vert="horz"/>
          <a:lstStyle/>
          <a:p>
            <a:pPr>
              <a:defRPr sz="1200" b="1" i="0" u="none" strike="noStrike" baseline="0">
                <a:solidFill>
                  <a:srgbClr val="000000"/>
                </a:solidFill>
                <a:latin typeface="Verdana"/>
                <a:ea typeface="Verdana"/>
                <a:cs typeface="Verdana"/>
              </a:defRPr>
            </a:pPr>
            <a:endParaRPr lang="en-US"/>
          </a:p>
        </c:txPr>
        <c:crossAx val="68964736"/>
        <c:crosses val="autoZero"/>
        <c:crossBetween val="midCat"/>
      </c:valAx>
      <c:valAx>
        <c:axId val="68964736"/>
        <c:scaling>
          <c:orientation val="minMax"/>
        </c:scaling>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Verdana"/>
                    <a:ea typeface="Verdana"/>
                    <a:cs typeface="Verdana"/>
                  </a:defRPr>
                </a:pPr>
                <a:r>
                  <a:rPr lang="en-US"/>
                  <a:t>SCORE -- 0 = Could Not Be Worse;
 10 = Could Not Be Better In The World</a:t>
                </a:r>
              </a:p>
            </c:rich>
          </c:tx>
          <c:layout>
            <c:manualLayout>
              <c:xMode val="edge"/>
              <c:yMode val="edge"/>
              <c:x val="5.1867219917012854E-3"/>
              <c:y val="0.15136054421768708"/>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1" i="0" u="none" strike="noStrike" baseline="0">
                <a:solidFill>
                  <a:srgbClr val="000000"/>
                </a:solidFill>
                <a:latin typeface="Verdana"/>
                <a:ea typeface="Verdana"/>
                <a:cs typeface="Verdana"/>
              </a:defRPr>
            </a:pPr>
            <a:endParaRPr lang="en-US"/>
          </a:p>
        </c:txPr>
        <c:crossAx val="68954368"/>
        <c:crosses val="autoZero"/>
        <c:crossBetween val="midCat"/>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D2A91-F64E-48DE-AD0D-85167E1DA3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8B4E92-D08D-43D6-8844-00042CD64D4A}">
      <dgm:prSet custT="1"/>
      <dgm:spPr/>
      <dgm:t>
        <a:bodyPr/>
        <a:lstStyle/>
        <a:p>
          <a:pPr algn="l" rtl="0"/>
          <a:r>
            <a:rPr lang="en-ZA" sz="1800" b="1" dirty="0" smtClean="0"/>
            <a:t>Investment</a:t>
          </a:r>
          <a:endParaRPr lang="en-US" sz="1800" b="1" dirty="0"/>
        </a:p>
      </dgm:t>
    </dgm:pt>
    <dgm:pt modelId="{1B74AE9C-813D-49E8-8709-E4683402EF17}" type="parTrans" cxnId="{338A69E5-03F3-4563-95BB-209CADD7AA60}">
      <dgm:prSet/>
      <dgm:spPr/>
      <dgm:t>
        <a:bodyPr/>
        <a:lstStyle/>
        <a:p>
          <a:pPr algn="l"/>
          <a:endParaRPr lang="en-US" sz="1800" b="1"/>
        </a:p>
      </dgm:t>
    </dgm:pt>
    <dgm:pt modelId="{40605B32-13D4-43A9-B6A8-FB054A0B3E5B}" type="sibTrans" cxnId="{338A69E5-03F3-4563-95BB-209CADD7AA60}">
      <dgm:prSet/>
      <dgm:spPr/>
      <dgm:t>
        <a:bodyPr/>
        <a:lstStyle/>
        <a:p>
          <a:pPr algn="l"/>
          <a:endParaRPr lang="en-US" sz="1800" b="1"/>
        </a:p>
      </dgm:t>
    </dgm:pt>
    <dgm:pt modelId="{A7C5314D-34AC-4E75-B24A-B8A89C3C1799}">
      <dgm:prSet custT="1"/>
      <dgm:spPr/>
      <dgm:t>
        <a:bodyPr/>
        <a:lstStyle/>
        <a:p>
          <a:pPr algn="l" rtl="0"/>
          <a:endParaRPr lang="en-ZA" sz="1800" b="1" dirty="0"/>
        </a:p>
      </dgm:t>
    </dgm:pt>
    <dgm:pt modelId="{D83605C2-F3E8-4F1B-9BEB-FC6D5F32464E}" type="parTrans" cxnId="{4790938D-453B-4716-AE1D-043E9A036620}">
      <dgm:prSet/>
      <dgm:spPr/>
      <dgm:t>
        <a:bodyPr/>
        <a:lstStyle/>
        <a:p>
          <a:pPr algn="l"/>
          <a:endParaRPr lang="en-US" sz="1800" b="1"/>
        </a:p>
      </dgm:t>
    </dgm:pt>
    <dgm:pt modelId="{1E5BB87A-AE78-46F6-AA3A-382C916FF387}" type="sibTrans" cxnId="{4790938D-453B-4716-AE1D-043E9A036620}">
      <dgm:prSet/>
      <dgm:spPr/>
      <dgm:t>
        <a:bodyPr/>
        <a:lstStyle/>
        <a:p>
          <a:pPr algn="l"/>
          <a:endParaRPr lang="en-US" sz="1800" b="1"/>
        </a:p>
      </dgm:t>
    </dgm:pt>
    <dgm:pt modelId="{30B2D93F-9A05-4853-8651-F456F8796032}">
      <dgm:prSet custT="1"/>
      <dgm:spPr/>
      <dgm:t>
        <a:bodyPr/>
        <a:lstStyle/>
        <a:p>
          <a:pPr algn="l" rtl="0"/>
          <a:r>
            <a:rPr lang="en-ZA" sz="1800" b="1" dirty="0" smtClean="0"/>
            <a:t>Exploration</a:t>
          </a:r>
          <a:endParaRPr lang="en-US" sz="1800" b="1" dirty="0"/>
        </a:p>
      </dgm:t>
    </dgm:pt>
    <dgm:pt modelId="{0B80FD2F-FEF0-49AC-9310-54DF2748F762}" type="parTrans" cxnId="{1493AF58-CD63-4ECD-A1A4-DE4E618E237A}">
      <dgm:prSet/>
      <dgm:spPr/>
      <dgm:t>
        <a:bodyPr/>
        <a:lstStyle/>
        <a:p>
          <a:pPr algn="l"/>
          <a:endParaRPr lang="en-US" sz="1800" b="1"/>
        </a:p>
      </dgm:t>
    </dgm:pt>
    <dgm:pt modelId="{E9217B41-D504-4458-89B2-687FAE2E4A28}" type="sibTrans" cxnId="{1493AF58-CD63-4ECD-A1A4-DE4E618E237A}">
      <dgm:prSet/>
      <dgm:spPr/>
      <dgm:t>
        <a:bodyPr/>
        <a:lstStyle/>
        <a:p>
          <a:pPr algn="l"/>
          <a:endParaRPr lang="en-US" sz="1800" b="1"/>
        </a:p>
      </dgm:t>
    </dgm:pt>
    <dgm:pt modelId="{F80F67C3-4ABA-4FCA-8CCB-D970494ED531}">
      <dgm:prSet custT="1"/>
      <dgm:spPr/>
      <dgm:t>
        <a:bodyPr/>
        <a:lstStyle/>
        <a:p>
          <a:pPr algn="l" rtl="0"/>
          <a:endParaRPr lang="en-ZA" sz="1800" b="1" dirty="0"/>
        </a:p>
      </dgm:t>
    </dgm:pt>
    <dgm:pt modelId="{73CEC29A-EEFC-47B0-B552-43929F399955}" type="parTrans" cxnId="{C47992FA-2EBB-42FC-AE37-B1D597839769}">
      <dgm:prSet/>
      <dgm:spPr/>
      <dgm:t>
        <a:bodyPr/>
        <a:lstStyle/>
        <a:p>
          <a:pPr algn="l"/>
          <a:endParaRPr lang="en-US" sz="1800" b="1"/>
        </a:p>
      </dgm:t>
    </dgm:pt>
    <dgm:pt modelId="{FA7DC744-98E1-460D-A76F-2E4B59A2CAE0}" type="sibTrans" cxnId="{C47992FA-2EBB-42FC-AE37-B1D597839769}">
      <dgm:prSet/>
      <dgm:spPr/>
      <dgm:t>
        <a:bodyPr/>
        <a:lstStyle/>
        <a:p>
          <a:pPr algn="l"/>
          <a:endParaRPr lang="en-US" sz="1800" b="1"/>
        </a:p>
      </dgm:t>
    </dgm:pt>
    <dgm:pt modelId="{0D439DBA-DAA8-4AC7-86A8-AEFCDF8EB11F}">
      <dgm:prSet custT="1"/>
      <dgm:spPr/>
      <dgm:t>
        <a:bodyPr/>
        <a:lstStyle/>
        <a:p>
          <a:pPr algn="l" rtl="0"/>
          <a:r>
            <a:rPr lang="en-ZA" sz="1800" b="1" dirty="0" smtClean="0"/>
            <a:t>Development</a:t>
          </a:r>
          <a:endParaRPr lang="en-US" sz="1800" b="1" dirty="0"/>
        </a:p>
      </dgm:t>
    </dgm:pt>
    <dgm:pt modelId="{06F6DAF8-B6DF-4312-8A4B-C5AF8A318047}" type="parTrans" cxnId="{B8CA0525-A0FC-4E30-A49A-5B0F79B33B9E}">
      <dgm:prSet/>
      <dgm:spPr/>
      <dgm:t>
        <a:bodyPr/>
        <a:lstStyle/>
        <a:p>
          <a:pPr algn="l"/>
          <a:endParaRPr lang="en-US" sz="1800" b="1"/>
        </a:p>
      </dgm:t>
    </dgm:pt>
    <dgm:pt modelId="{86BC7DD4-F6B8-49F1-B43B-3A33FBA84E40}" type="sibTrans" cxnId="{B8CA0525-A0FC-4E30-A49A-5B0F79B33B9E}">
      <dgm:prSet/>
      <dgm:spPr/>
      <dgm:t>
        <a:bodyPr/>
        <a:lstStyle/>
        <a:p>
          <a:pPr algn="l"/>
          <a:endParaRPr lang="en-US" sz="1800" b="1"/>
        </a:p>
      </dgm:t>
    </dgm:pt>
    <dgm:pt modelId="{BA063509-6074-473D-A30A-69B918BFE43D}">
      <dgm:prSet custT="1"/>
      <dgm:spPr/>
      <dgm:t>
        <a:bodyPr/>
        <a:lstStyle/>
        <a:p>
          <a:pPr algn="l" rtl="0"/>
          <a:endParaRPr lang="en-ZA" sz="1800" b="1" dirty="0"/>
        </a:p>
      </dgm:t>
    </dgm:pt>
    <dgm:pt modelId="{CA9CE843-C87B-4D5B-AB0D-19BE3AF1B9AE}" type="parTrans" cxnId="{8CD061C9-4B00-4DD6-B93B-7DC1B3E69C11}">
      <dgm:prSet/>
      <dgm:spPr/>
      <dgm:t>
        <a:bodyPr/>
        <a:lstStyle/>
        <a:p>
          <a:pPr algn="l"/>
          <a:endParaRPr lang="en-US" sz="1800" b="1"/>
        </a:p>
      </dgm:t>
    </dgm:pt>
    <dgm:pt modelId="{C1131106-2E49-4BE5-863F-90B6FD6A8ED9}" type="sibTrans" cxnId="{8CD061C9-4B00-4DD6-B93B-7DC1B3E69C11}">
      <dgm:prSet/>
      <dgm:spPr/>
      <dgm:t>
        <a:bodyPr/>
        <a:lstStyle/>
        <a:p>
          <a:pPr algn="l"/>
          <a:endParaRPr lang="en-US" sz="1800" b="1"/>
        </a:p>
      </dgm:t>
    </dgm:pt>
    <dgm:pt modelId="{506485BD-5538-4751-9718-5A8A53A2E1DB}">
      <dgm:prSet custT="1"/>
      <dgm:spPr/>
      <dgm:t>
        <a:bodyPr/>
        <a:lstStyle/>
        <a:p>
          <a:pPr algn="l" rtl="0"/>
          <a:r>
            <a:rPr lang="en-ZA" sz="1800" b="1" dirty="0" smtClean="0"/>
            <a:t>Mine operation</a:t>
          </a:r>
          <a:endParaRPr lang="en-US" sz="1800" b="1" dirty="0"/>
        </a:p>
      </dgm:t>
    </dgm:pt>
    <dgm:pt modelId="{8B6198BE-8876-42D9-9A82-FAB418AD0587}" type="parTrans" cxnId="{5B5B8608-D4B6-4885-867C-5983B7FE7E28}">
      <dgm:prSet/>
      <dgm:spPr/>
      <dgm:t>
        <a:bodyPr/>
        <a:lstStyle/>
        <a:p>
          <a:pPr algn="l"/>
          <a:endParaRPr lang="en-US" sz="1800" b="1"/>
        </a:p>
      </dgm:t>
    </dgm:pt>
    <dgm:pt modelId="{29C6C069-2CEC-4106-9537-C8A8905AEBE6}" type="sibTrans" cxnId="{5B5B8608-D4B6-4885-867C-5983B7FE7E28}">
      <dgm:prSet/>
      <dgm:spPr/>
      <dgm:t>
        <a:bodyPr/>
        <a:lstStyle/>
        <a:p>
          <a:pPr algn="l"/>
          <a:endParaRPr lang="en-US" sz="1800" b="1"/>
        </a:p>
      </dgm:t>
    </dgm:pt>
    <dgm:pt modelId="{57F4A3D3-C731-46D6-A99B-50683DED4D90}">
      <dgm:prSet custT="1"/>
      <dgm:spPr/>
      <dgm:t>
        <a:bodyPr/>
        <a:lstStyle/>
        <a:p>
          <a:pPr algn="l" rtl="0"/>
          <a:endParaRPr lang="en-ZA" sz="1800" b="1" dirty="0"/>
        </a:p>
      </dgm:t>
    </dgm:pt>
    <dgm:pt modelId="{F955622E-8505-437A-8B8B-C6E0D537A2A9}" type="parTrans" cxnId="{76AA9CCC-26B6-4374-A6FA-9BA0F2C66EE5}">
      <dgm:prSet/>
      <dgm:spPr/>
      <dgm:t>
        <a:bodyPr/>
        <a:lstStyle/>
        <a:p>
          <a:pPr algn="l"/>
          <a:endParaRPr lang="en-US" sz="1800" b="1"/>
        </a:p>
      </dgm:t>
    </dgm:pt>
    <dgm:pt modelId="{68044ACD-72EC-43D1-8B03-DF0E97514902}" type="sibTrans" cxnId="{76AA9CCC-26B6-4374-A6FA-9BA0F2C66EE5}">
      <dgm:prSet/>
      <dgm:spPr/>
      <dgm:t>
        <a:bodyPr/>
        <a:lstStyle/>
        <a:p>
          <a:pPr algn="l"/>
          <a:endParaRPr lang="en-US" sz="1800" b="1"/>
        </a:p>
      </dgm:t>
    </dgm:pt>
    <dgm:pt modelId="{07E28285-1EBE-4DAC-93F8-6D6413847713}">
      <dgm:prSet custT="1"/>
      <dgm:spPr/>
      <dgm:t>
        <a:bodyPr/>
        <a:lstStyle/>
        <a:p>
          <a:pPr algn="l" rtl="0"/>
          <a:r>
            <a:rPr lang="en-ZA" sz="1800" b="1" dirty="0" smtClean="0"/>
            <a:t>Processing</a:t>
          </a:r>
          <a:endParaRPr lang="en-US" sz="1800" b="1" dirty="0"/>
        </a:p>
      </dgm:t>
    </dgm:pt>
    <dgm:pt modelId="{C0295A69-8A78-4B43-85B4-5752CA628DAA}" type="parTrans" cxnId="{A886ECA7-DEAB-4C89-8337-B3084F270C7D}">
      <dgm:prSet/>
      <dgm:spPr/>
      <dgm:t>
        <a:bodyPr/>
        <a:lstStyle/>
        <a:p>
          <a:pPr algn="l"/>
          <a:endParaRPr lang="en-US" sz="1800" b="1"/>
        </a:p>
      </dgm:t>
    </dgm:pt>
    <dgm:pt modelId="{25003439-3100-4946-B132-7ED74E8B0567}" type="sibTrans" cxnId="{A886ECA7-DEAB-4C89-8337-B3084F270C7D}">
      <dgm:prSet/>
      <dgm:spPr/>
      <dgm:t>
        <a:bodyPr/>
        <a:lstStyle/>
        <a:p>
          <a:pPr algn="l"/>
          <a:endParaRPr lang="en-US" sz="1800" b="1"/>
        </a:p>
      </dgm:t>
    </dgm:pt>
    <dgm:pt modelId="{3C8E7B8E-B32A-47D0-95CE-42217544DD88}">
      <dgm:prSet custT="1"/>
      <dgm:spPr/>
      <dgm:t>
        <a:bodyPr/>
        <a:lstStyle/>
        <a:p>
          <a:pPr algn="l" rtl="0"/>
          <a:endParaRPr lang="en-ZA" sz="1800" b="1" dirty="0"/>
        </a:p>
      </dgm:t>
    </dgm:pt>
    <dgm:pt modelId="{C8683A8C-AFC2-4C0C-8EE2-CAB189B5619D}" type="parTrans" cxnId="{8DA27680-60AA-4C0F-89F5-12E8D9930EE3}">
      <dgm:prSet/>
      <dgm:spPr/>
      <dgm:t>
        <a:bodyPr/>
        <a:lstStyle/>
        <a:p>
          <a:pPr algn="l"/>
          <a:endParaRPr lang="en-US" sz="1800" b="1"/>
        </a:p>
      </dgm:t>
    </dgm:pt>
    <dgm:pt modelId="{71C2F17C-6CEF-4AF8-97F3-1E60D052ED0E}" type="sibTrans" cxnId="{8DA27680-60AA-4C0F-89F5-12E8D9930EE3}">
      <dgm:prSet/>
      <dgm:spPr/>
      <dgm:t>
        <a:bodyPr/>
        <a:lstStyle/>
        <a:p>
          <a:pPr algn="l"/>
          <a:endParaRPr lang="en-US" sz="1800" b="1"/>
        </a:p>
      </dgm:t>
    </dgm:pt>
    <dgm:pt modelId="{45B764CB-4D37-44DF-B9E4-310094857F44}">
      <dgm:prSet custT="1"/>
      <dgm:spPr/>
      <dgm:t>
        <a:bodyPr/>
        <a:lstStyle/>
        <a:p>
          <a:pPr algn="l" rtl="0"/>
          <a:r>
            <a:rPr lang="en-ZA" sz="1800" b="1" dirty="0" smtClean="0"/>
            <a:t>Marketing and sales</a:t>
          </a:r>
          <a:endParaRPr lang="en-US" sz="1800" b="1" dirty="0"/>
        </a:p>
      </dgm:t>
    </dgm:pt>
    <dgm:pt modelId="{FC40DE95-3A86-48A3-9D85-46B99D7AEE36}" type="parTrans" cxnId="{B484FC77-323A-4709-8F29-219269E777EE}">
      <dgm:prSet/>
      <dgm:spPr/>
      <dgm:t>
        <a:bodyPr/>
        <a:lstStyle/>
        <a:p>
          <a:pPr algn="l"/>
          <a:endParaRPr lang="en-US" sz="1800" b="1"/>
        </a:p>
      </dgm:t>
    </dgm:pt>
    <dgm:pt modelId="{123A3E2E-1138-4071-8E7C-CECFA783EBBC}" type="sibTrans" cxnId="{B484FC77-323A-4709-8F29-219269E777EE}">
      <dgm:prSet/>
      <dgm:spPr/>
      <dgm:t>
        <a:bodyPr/>
        <a:lstStyle/>
        <a:p>
          <a:pPr algn="l"/>
          <a:endParaRPr lang="en-US" sz="1800" b="1"/>
        </a:p>
      </dgm:t>
    </dgm:pt>
    <dgm:pt modelId="{4E0343B7-05D2-4801-A040-453AB7F5FD9E}">
      <dgm:prSet custT="1"/>
      <dgm:spPr/>
      <dgm:t>
        <a:bodyPr/>
        <a:lstStyle/>
        <a:p>
          <a:pPr algn="l" rtl="0"/>
          <a:endParaRPr lang="en-ZA" sz="1800" b="1" dirty="0"/>
        </a:p>
      </dgm:t>
    </dgm:pt>
    <dgm:pt modelId="{5781FCBA-919F-4588-9111-773312F2D14D}" type="parTrans" cxnId="{3F7EA98E-5903-4B26-BCE5-A4F999467581}">
      <dgm:prSet/>
      <dgm:spPr/>
      <dgm:t>
        <a:bodyPr/>
        <a:lstStyle/>
        <a:p>
          <a:pPr algn="l"/>
          <a:endParaRPr lang="en-US" sz="1800" b="1"/>
        </a:p>
      </dgm:t>
    </dgm:pt>
    <dgm:pt modelId="{D42458CB-180E-4685-8D54-72850AA4767A}" type="sibTrans" cxnId="{3F7EA98E-5903-4B26-BCE5-A4F999467581}">
      <dgm:prSet/>
      <dgm:spPr/>
      <dgm:t>
        <a:bodyPr/>
        <a:lstStyle/>
        <a:p>
          <a:pPr algn="l"/>
          <a:endParaRPr lang="en-US" sz="1800" b="1"/>
        </a:p>
      </dgm:t>
    </dgm:pt>
    <dgm:pt modelId="{43BD3683-1879-4526-92FA-EAD333B31ACF}">
      <dgm:prSet custT="1"/>
      <dgm:spPr/>
      <dgm:t>
        <a:bodyPr/>
        <a:lstStyle/>
        <a:p>
          <a:pPr algn="l" rtl="0"/>
          <a:r>
            <a:rPr lang="en-ZA" sz="1800" b="1" dirty="0" smtClean="0"/>
            <a:t>Operational support</a:t>
          </a:r>
          <a:endParaRPr lang="en-US" sz="1800" b="1" dirty="0"/>
        </a:p>
      </dgm:t>
    </dgm:pt>
    <dgm:pt modelId="{26F66D7E-F43F-4DA9-A137-F3DF0738FD9A}" type="parTrans" cxnId="{3023EE38-73D7-4283-BD57-8C32A74E7A96}">
      <dgm:prSet/>
      <dgm:spPr/>
      <dgm:t>
        <a:bodyPr/>
        <a:lstStyle/>
        <a:p>
          <a:pPr algn="l"/>
          <a:endParaRPr lang="en-US" sz="1800" b="1"/>
        </a:p>
      </dgm:t>
    </dgm:pt>
    <dgm:pt modelId="{D1CBF246-A258-4CEC-888E-C2ED25DAAFBC}" type="sibTrans" cxnId="{3023EE38-73D7-4283-BD57-8C32A74E7A96}">
      <dgm:prSet/>
      <dgm:spPr/>
      <dgm:t>
        <a:bodyPr/>
        <a:lstStyle/>
        <a:p>
          <a:pPr algn="l"/>
          <a:endParaRPr lang="en-US" sz="1800" b="1"/>
        </a:p>
      </dgm:t>
    </dgm:pt>
    <dgm:pt modelId="{1573A02A-72F8-4A6B-A6D3-A47F6D07CE06}">
      <dgm:prSet custT="1"/>
      <dgm:spPr/>
      <dgm:t>
        <a:bodyPr/>
        <a:lstStyle/>
        <a:p>
          <a:pPr algn="l" rtl="0"/>
          <a:endParaRPr lang="en-ZA" sz="1800" b="1" dirty="0"/>
        </a:p>
      </dgm:t>
    </dgm:pt>
    <dgm:pt modelId="{34F0DB0B-5773-4255-AEA8-6CE6D23FC16D}" type="parTrans" cxnId="{0B4B2C9C-1D97-43F6-A9C3-096563D44621}">
      <dgm:prSet/>
      <dgm:spPr/>
      <dgm:t>
        <a:bodyPr/>
        <a:lstStyle/>
        <a:p>
          <a:pPr algn="l"/>
          <a:endParaRPr lang="en-US" sz="1800" b="1"/>
        </a:p>
      </dgm:t>
    </dgm:pt>
    <dgm:pt modelId="{0C17354E-0581-4DF4-AAEF-EC81D027014C}" type="sibTrans" cxnId="{0B4B2C9C-1D97-43F6-A9C3-096563D44621}">
      <dgm:prSet/>
      <dgm:spPr/>
      <dgm:t>
        <a:bodyPr/>
        <a:lstStyle/>
        <a:p>
          <a:pPr algn="l"/>
          <a:endParaRPr lang="en-US" sz="1800" b="1"/>
        </a:p>
      </dgm:t>
    </dgm:pt>
    <dgm:pt modelId="{CF1A53B9-929D-4042-9E04-6C121865F21E}">
      <dgm:prSet custT="1"/>
      <dgm:spPr/>
      <dgm:t>
        <a:bodyPr/>
        <a:lstStyle/>
        <a:p>
          <a:pPr algn="l" rtl="0"/>
          <a:r>
            <a:rPr lang="en-ZA" sz="1800" b="1" dirty="0" smtClean="0"/>
            <a:t>Administration</a:t>
          </a:r>
          <a:endParaRPr lang="en-US" sz="1800" b="1" dirty="0"/>
        </a:p>
      </dgm:t>
    </dgm:pt>
    <dgm:pt modelId="{CCE57A7D-C473-4BAA-B058-317ACC1924BC}" type="parTrans" cxnId="{B6BFB59E-ECA2-422E-A39E-76A764D4A269}">
      <dgm:prSet/>
      <dgm:spPr/>
      <dgm:t>
        <a:bodyPr/>
        <a:lstStyle/>
        <a:p>
          <a:pPr algn="l"/>
          <a:endParaRPr lang="en-US" sz="1800" b="1"/>
        </a:p>
      </dgm:t>
    </dgm:pt>
    <dgm:pt modelId="{387CD700-B329-4705-915E-C22D3B711D38}" type="sibTrans" cxnId="{B6BFB59E-ECA2-422E-A39E-76A764D4A269}">
      <dgm:prSet/>
      <dgm:spPr/>
      <dgm:t>
        <a:bodyPr/>
        <a:lstStyle/>
        <a:p>
          <a:pPr algn="l"/>
          <a:endParaRPr lang="en-US" sz="1800" b="1"/>
        </a:p>
      </dgm:t>
    </dgm:pt>
    <dgm:pt modelId="{52503353-7E55-4BE2-9812-DA759E3E8C15}">
      <dgm:prSet custT="1"/>
      <dgm:spPr/>
      <dgm:t>
        <a:bodyPr/>
        <a:lstStyle/>
        <a:p>
          <a:pPr algn="l" rtl="0"/>
          <a:endParaRPr lang="en-ZA" sz="1800" b="1" dirty="0"/>
        </a:p>
      </dgm:t>
    </dgm:pt>
    <dgm:pt modelId="{5949EC9D-C64F-47E2-AA85-019124B1CF0E}" type="parTrans" cxnId="{7EB69E1F-5E9A-41CB-9DDE-AE35A1E08479}">
      <dgm:prSet/>
      <dgm:spPr/>
      <dgm:t>
        <a:bodyPr/>
        <a:lstStyle/>
        <a:p>
          <a:pPr algn="l"/>
          <a:endParaRPr lang="en-US" sz="1800" b="1"/>
        </a:p>
      </dgm:t>
    </dgm:pt>
    <dgm:pt modelId="{DEF9F9C7-74B6-4E70-9270-57051726C414}" type="sibTrans" cxnId="{7EB69E1F-5E9A-41CB-9DDE-AE35A1E08479}">
      <dgm:prSet/>
      <dgm:spPr/>
      <dgm:t>
        <a:bodyPr/>
        <a:lstStyle/>
        <a:p>
          <a:pPr algn="l"/>
          <a:endParaRPr lang="en-US" sz="1800" b="1"/>
        </a:p>
      </dgm:t>
    </dgm:pt>
    <dgm:pt modelId="{50266A6F-D6C3-4A22-8C3A-34E09997CB09}">
      <dgm:prSet custT="1"/>
      <dgm:spPr/>
      <dgm:t>
        <a:bodyPr/>
        <a:lstStyle/>
        <a:p>
          <a:pPr algn="l" rtl="0"/>
          <a:r>
            <a:rPr lang="en-ZA" sz="1800" b="1" dirty="0" smtClean="0"/>
            <a:t>Dividends, taxes, etc</a:t>
          </a:r>
          <a:endParaRPr lang="en-US" sz="1800" b="1" dirty="0"/>
        </a:p>
      </dgm:t>
    </dgm:pt>
    <dgm:pt modelId="{64744CF4-9587-42BC-AEED-DF63D7A725ED}" type="parTrans" cxnId="{902350EA-5390-4745-BAC4-23295A35ED05}">
      <dgm:prSet/>
      <dgm:spPr/>
      <dgm:t>
        <a:bodyPr/>
        <a:lstStyle/>
        <a:p>
          <a:pPr algn="l"/>
          <a:endParaRPr lang="en-US" sz="1800" b="1"/>
        </a:p>
      </dgm:t>
    </dgm:pt>
    <dgm:pt modelId="{3042CD56-FA28-40EB-BC58-2E7B2C5CEE72}" type="sibTrans" cxnId="{902350EA-5390-4745-BAC4-23295A35ED05}">
      <dgm:prSet/>
      <dgm:spPr/>
      <dgm:t>
        <a:bodyPr/>
        <a:lstStyle/>
        <a:p>
          <a:pPr algn="l"/>
          <a:endParaRPr lang="en-US" sz="1800" b="1"/>
        </a:p>
      </dgm:t>
    </dgm:pt>
    <dgm:pt modelId="{B840F577-1477-4D87-9AE9-E6FA18E9ADEE}" type="pres">
      <dgm:prSet presAssocID="{3BCD2A91-F64E-48DE-AD0D-85167E1DA3B6}" presName="linear" presStyleCnt="0">
        <dgm:presLayoutVars>
          <dgm:animLvl val="lvl"/>
          <dgm:resizeHandles val="exact"/>
        </dgm:presLayoutVars>
      </dgm:prSet>
      <dgm:spPr/>
      <dgm:t>
        <a:bodyPr/>
        <a:lstStyle/>
        <a:p>
          <a:endParaRPr lang="en-US"/>
        </a:p>
      </dgm:t>
    </dgm:pt>
    <dgm:pt modelId="{95269CF4-A26B-45E5-B793-C1DB26EB95FE}" type="pres">
      <dgm:prSet presAssocID="{0E8B4E92-D08D-43D6-8844-00042CD64D4A}" presName="parentText" presStyleLbl="node1" presStyleIdx="0" presStyleCnt="17">
        <dgm:presLayoutVars>
          <dgm:chMax val="0"/>
          <dgm:bulletEnabled val="1"/>
        </dgm:presLayoutVars>
      </dgm:prSet>
      <dgm:spPr/>
      <dgm:t>
        <a:bodyPr/>
        <a:lstStyle/>
        <a:p>
          <a:endParaRPr lang="en-US"/>
        </a:p>
      </dgm:t>
    </dgm:pt>
    <dgm:pt modelId="{48E952B1-0D09-47F2-9AD2-DCAAAE873D5A}" type="pres">
      <dgm:prSet presAssocID="{40605B32-13D4-43A9-B6A8-FB054A0B3E5B}" presName="spacer" presStyleCnt="0"/>
      <dgm:spPr/>
    </dgm:pt>
    <dgm:pt modelId="{994406BD-0C90-492D-971C-DABEADFB1811}" type="pres">
      <dgm:prSet presAssocID="{A7C5314D-34AC-4E75-B24A-B8A89C3C1799}" presName="parentText" presStyleLbl="node1" presStyleIdx="1" presStyleCnt="17">
        <dgm:presLayoutVars>
          <dgm:chMax val="0"/>
          <dgm:bulletEnabled val="1"/>
        </dgm:presLayoutVars>
      </dgm:prSet>
      <dgm:spPr/>
      <dgm:t>
        <a:bodyPr/>
        <a:lstStyle/>
        <a:p>
          <a:endParaRPr lang="en-US"/>
        </a:p>
      </dgm:t>
    </dgm:pt>
    <dgm:pt modelId="{1F08F4EC-A56C-4BC0-AEA9-19D99F6CF8C8}" type="pres">
      <dgm:prSet presAssocID="{1E5BB87A-AE78-46F6-AA3A-382C916FF387}" presName="spacer" presStyleCnt="0"/>
      <dgm:spPr/>
    </dgm:pt>
    <dgm:pt modelId="{745B547D-2065-4F5B-A480-18BBD045C9A7}" type="pres">
      <dgm:prSet presAssocID="{30B2D93F-9A05-4853-8651-F456F8796032}" presName="parentText" presStyleLbl="node1" presStyleIdx="2" presStyleCnt="17">
        <dgm:presLayoutVars>
          <dgm:chMax val="0"/>
          <dgm:bulletEnabled val="1"/>
        </dgm:presLayoutVars>
      </dgm:prSet>
      <dgm:spPr/>
      <dgm:t>
        <a:bodyPr/>
        <a:lstStyle/>
        <a:p>
          <a:endParaRPr lang="en-US"/>
        </a:p>
      </dgm:t>
    </dgm:pt>
    <dgm:pt modelId="{AE261044-6005-4ACE-8C57-DC472EF3D5D8}" type="pres">
      <dgm:prSet presAssocID="{E9217B41-D504-4458-89B2-687FAE2E4A28}" presName="spacer" presStyleCnt="0"/>
      <dgm:spPr/>
    </dgm:pt>
    <dgm:pt modelId="{DB7C5D4B-9CFA-4ECA-9E8C-F512ABE91FC4}" type="pres">
      <dgm:prSet presAssocID="{F80F67C3-4ABA-4FCA-8CCB-D970494ED531}" presName="parentText" presStyleLbl="node1" presStyleIdx="3" presStyleCnt="17">
        <dgm:presLayoutVars>
          <dgm:chMax val="0"/>
          <dgm:bulletEnabled val="1"/>
        </dgm:presLayoutVars>
      </dgm:prSet>
      <dgm:spPr/>
      <dgm:t>
        <a:bodyPr/>
        <a:lstStyle/>
        <a:p>
          <a:endParaRPr lang="en-US"/>
        </a:p>
      </dgm:t>
    </dgm:pt>
    <dgm:pt modelId="{10BBD245-341C-4870-9D00-39050AD2F88B}" type="pres">
      <dgm:prSet presAssocID="{FA7DC744-98E1-460D-A76F-2E4B59A2CAE0}" presName="spacer" presStyleCnt="0"/>
      <dgm:spPr/>
    </dgm:pt>
    <dgm:pt modelId="{20D94838-B38E-46D7-8896-6C804BD8F110}" type="pres">
      <dgm:prSet presAssocID="{0D439DBA-DAA8-4AC7-86A8-AEFCDF8EB11F}" presName="parentText" presStyleLbl="node1" presStyleIdx="4" presStyleCnt="17">
        <dgm:presLayoutVars>
          <dgm:chMax val="0"/>
          <dgm:bulletEnabled val="1"/>
        </dgm:presLayoutVars>
      </dgm:prSet>
      <dgm:spPr/>
      <dgm:t>
        <a:bodyPr/>
        <a:lstStyle/>
        <a:p>
          <a:endParaRPr lang="en-US"/>
        </a:p>
      </dgm:t>
    </dgm:pt>
    <dgm:pt modelId="{DA58FCFD-AD38-4E79-9AF2-8F5D443312E4}" type="pres">
      <dgm:prSet presAssocID="{86BC7DD4-F6B8-49F1-B43B-3A33FBA84E40}" presName="spacer" presStyleCnt="0"/>
      <dgm:spPr/>
    </dgm:pt>
    <dgm:pt modelId="{60F60EDF-EB1A-4A5A-ACA3-4E61048CD0AF}" type="pres">
      <dgm:prSet presAssocID="{BA063509-6074-473D-A30A-69B918BFE43D}" presName="parentText" presStyleLbl="node1" presStyleIdx="5" presStyleCnt="17">
        <dgm:presLayoutVars>
          <dgm:chMax val="0"/>
          <dgm:bulletEnabled val="1"/>
        </dgm:presLayoutVars>
      </dgm:prSet>
      <dgm:spPr/>
      <dgm:t>
        <a:bodyPr/>
        <a:lstStyle/>
        <a:p>
          <a:endParaRPr lang="en-US"/>
        </a:p>
      </dgm:t>
    </dgm:pt>
    <dgm:pt modelId="{588C42BB-E536-434C-B8C5-7C2A1D6583C4}" type="pres">
      <dgm:prSet presAssocID="{C1131106-2E49-4BE5-863F-90B6FD6A8ED9}" presName="spacer" presStyleCnt="0"/>
      <dgm:spPr/>
    </dgm:pt>
    <dgm:pt modelId="{0C3AE6EE-BC7C-43D0-A9FE-B4999634207D}" type="pres">
      <dgm:prSet presAssocID="{506485BD-5538-4751-9718-5A8A53A2E1DB}" presName="parentText" presStyleLbl="node1" presStyleIdx="6" presStyleCnt="17">
        <dgm:presLayoutVars>
          <dgm:chMax val="0"/>
          <dgm:bulletEnabled val="1"/>
        </dgm:presLayoutVars>
      </dgm:prSet>
      <dgm:spPr/>
      <dgm:t>
        <a:bodyPr/>
        <a:lstStyle/>
        <a:p>
          <a:endParaRPr lang="en-US"/>
        </a:p>
      </dgm:t>
    </dgm:pt>
    <dgm:pt modelId="{C6CB0BDE-C67E-481E-A3DD-ECD499F4C672}" type="pres">
      <dgm:prSet presAssocID="{29C6C069-2CEC-4106-9537-C8A8905AEBE6}" presName="spacer" presStyleCnt="0"/>
      <dgm:spPr/>
    </dgm:pt>
    <dgm:pt modelId="{682587D3-5B61-4B62-A065-A44AB7CFE8B6}" type="pres">
      <dgm:prSet presAssocID="{57F4A3D3-C731-46D6-A99B-50683DED4D90}" presName="parentText" presStyleLbl="node1" presStyleIdx="7" presStyleCnt="17">
        <dgm:presLayoutVars>
          <dgm:chMax val="0"/>
          <dgm:bulletEnabled val="1"/>
        </dgm:presLayoutVars>
      </dgm:prSet>
      <dgm:spPr/>
      <dgm:t>
        <a:bodyPr/>
        <a:lstStyle/>
        <a:p>
          <a:endParaRPr lang="en-US"/>
        </a:p>
      </dgm:t>
    </dgm:pt>
    <dgm:pt modelId="{90E39511-53D0-4CD6-8D18-70E7FEEEA4C1}" type="pres">
      <dgm:prSet presAssocID="{68044ACD-72EC-43D1-8B03-DF0E97514902}" presName="spacer" presStyleCnt="0"/>
      <dgm:spPr/>
    </dgm:pt>
    <dgm:pt modelId="{E07F66C4-340C-43B8-9A06-0618CE158CBC}" type="pres">
      <dgm:prSet presAssocID="{07E28285-1EBE-4DAC-93F8-6D6413847713}" presName="parentText" presStyleLbl="node1" presStyleIdx="8" presStyleCnt="17">
        <dgm:presLayoutVars>
          <dgm:chMax val="0"/>
          <dgm:bulletEnabled val="1"/>
        </dgm:presLayoutVars>
      </dgm:prSet>
      <dgm:spPr/>
      <dgm:t>
        <a:bodyPr/>
        <a:lstStyle/>
        <a:p>
          <a:endParaRPr lang="en-US"/>
        </a:p>
      </dgm:t>
    </dgm:pt>
    <dgm:pt modelId="{F92D910F-7E53-4030-B269-7CBC7A479518}" type="pres">
      <dgm:prSet presAssocID="{25003439-3100-4946-B132-7ED74E8B0567}" presName="spacer" presStyleCnt="0"/>
      <dgm:spPr/>
    </dgm:pt>
    <dgm:pt modelId="{E02B0FB6-B5ED-42E6-8225-23A09507815D}" type="pres">
      <dgm:prSet presAssocID="{3C8E7B8E-B32A-47D0-95CE-42217544DD88}" presName="parentText" presStyleLbl="node1" presStyleIdx="9" presStyleCnt="17">
        <dgm:presLayoutVars>
          <dgm:chMax val="0"/>
          <dgm:bulletEnabled val="1"/>
        </dgm:presLayoutVars>
      </dgm:prSet>
      <dgm:spPr/>
      <dgm:t>
        <a:bodyPr/>
        <a:lstStyle/>
        <a:p>
          <a:endParaRPr lang="en-US"/>
        </a:p>
      </dgm:t>
    </dgm:pt>
    <dgm:pt modelId="{76B481BD-DF0D-452E-823B-50014DBD9F33}" type="pres">
      <dgm:prSet presAssocID="{71C2F17C-6CEF-4AF8-97F3-1E60D052ED0E}" presName="spacer" presStyleCnt="0"/>
      <dgm:spPr/>
    </dgm:pt>
    <dgm:pt modelId="{CEBC48C6-3AF2-4AFA-88A3-E5EF0852AB94}" type="pres">
      <dgm:prSet presAssocID="{45B764CB-4D37-44DF-B9E4-310094857F44}" presName="parentText" presStyleLbl="node1" presStyleIdx="10" presStyleCnt="17">
        <dgm:presLayoutVars>
          <dgm:chMax val="0"/>
          <dgm:bulletEnabled val="1"/>
        </dgm:presLayoutVars>
      </dgm:prSet>
      <dgm:spPr/>
      <dgm:t>
        <a:bodyPr/>
        <a:lstStyle/>
        <a:p>
          <a:endParaRPr lang="en-US"/>
        </a:p>
      </dgm:t>
    </dgm:pt>
    <dgm:pt modelId="{12E15721-8843-4545-8EEE-70117DD5F1CE}" type="pres">
      <dgm:prSet presAssocID="{123A3E2E-1138-4071-8E7C-CECFA783EBBC}" presName="spacer" presStyleCnt="0"/>
      <dgm:spPr/>
    </dgm:pt>
    <dgm:pt modelId="{EC4CEC10-3CF9-4F8B-B828-FAF2796F0AD2}" type="pres">
      <dgm:prSet presAssocID="{4E0343B7-05D2-4801-A040-453AB7F5FD9E}" presName="parentText" presStyleLbl="node1" presStyleIdx="11" presStyleCnt="17">
        <dgm:presLayoutVars>
          <dgm:chMax val="0"/>
          <dgm:bulletEnabled val="1"/>
        </dgm:presLayoutVars>
      </dgm:prSet>
      <dgm:spPr/>
      <dgm:t>
        <a:bodyPr/>
        <a:lstStyle/>
        <a:p>
          <a:endParaRPr lang="en-US"/>
        </a:p>
      </dgm:t>
    </dgm:pt>
    <dgm:pt modelId="{F596FBDD-47C5-4E1B-BAC2-5B3D9330CEF8}" type="pres">
      <dgm:prSet presAssocID="{D42458CB-180E-4685-8D54-72850AA4767A}" presName="spacer" presStyleCnt="0"/>
      <dgm:spPr/>
    </dgm:pt>
    <dgm:pt modelId="{5FF8EB6C-D9D9-4750-9E40-3CFC2BB97E82}" type="pres">
      <dgm:prSet presAssocID="{43BD3683-1879-4526-92FA-EAD333B31ACF}" presName="parentText" presStyleLbl="node1" presStyleIdx="12" presStyleCnt="17">
        <dgm:presLayoutVars>
          <dgm:chMax val="0"/>
          <dgm:bulletEnabled val="1"/>
        </dgm:presLayoutVars>
      </dgm:prSet>
      <dgm:spPr/>
      <dgm:t>
        <a:bodyPr/>
        <a:lstStyle/>
        <a:p>
          <a:endParaRPr lang="en-US"/>
        </a:p>
      </dgm:t>
    </dgm:pt>
    <dgm:pt modelId="{73163B60-D382-4776-8C39-B5498A6D2E42}" type="pres">
      <dgm:prSet presAssocID="{D1CBF246-A258-4CEC-888E-C2ED25DAAFBC}" presName="spacer" presStyleCnt="0"/>
      <dgm:spPr/>
    </dgm:pt>
    <dgm:pt modelId="{DA565D55-649F-4BBF-B164-196E687319E2}" type="pres">
      <dgm:prSet presAssocID="{1573A02A-72F8-4A6B-A6D3-A47F6D07CE06}" presName="parentText" presStyleLbl="node1" presStyleIdx="13" presStyleCnt="17">
        <dgm:presLayoutVars>
          <dgm:chMax val="0"/>
          <dgm:bulletEnabled val="1"/>
        </dgm:presLayoutVars>
      </dgm:prSet>
      <dgm:spPr/>
      <dgm:t>
        <a:bodyPr/>
        <a:lstStyle/>
        <a:p>
          <a:endParaRPr lang="en-US"/>
        </a:p>
      </dgm:t>
    </dgm:pt>
    <dgm:pt modelId="{75D9418D-27A0-4E88-A387-A9920AFD5E86}" type="pres">
      <dgm:prSet presAssocID="{0C17354E-0581-4DF4-AAEF-EC81D027014C}" presName="spacer" presStyleCnt="0"/>
      <dgm:spPr/>
    </dgm:pt>
    <dgm:pt modelId="{DC318F28-5FA8-4623-BF8B-7DD9EA468426}" type="pres">
      <dgm:prSet presAssocID="{CF1A53B9-929D-4042-9E04-6C121865F21E}" presName="parentText" presStyleLbl="node1" presStyleIdx="14" presStyleCnt="17">
        <dgm:presLayoutVars>
          <dgm:chMax val="0"/>
          <dgm:bulletEnabled val="1"/>
        </dgm:presLayoutVars>
      </dgm:prSet>
      <dgm:spPr/>
      <dgm:t>
        <a:bodyPr/>
        <a:lstStyle/>
        <a:p>
          <a:endParaRPr lang="en-US"/>
        </a:p>
      </dgm:t>
    </dgm:pt>
    <dgm:pt modelId="{46E265CC-E8E1-4CF0-A039-1E748FE4D979}" type="pres">
      <dgm:prSet presAssocID="{387CD700-B329-4705-915E-C22D3B711D38}" presName="spacer" presStyleCnt="0"/>
      <dgm:spPr/>
    </dgm:pt>
    <dgm:pt modelId="{67DB6237-2B0F-474A-9D6D-66B613FC23F0}" type="pres">
      <dgm:prSet presAssocID="{52503353-7E55-4BE2-9812-DA759E3E8C15}" presName="parentText" presStyleLbl="node1" presStyleIdx="15" presStyleCnt="17">
        <dgm:presLayoutVars>
          <dgm:chMax val="0"/>
          <dgm:bulletEnabled val="1"/>
        </dgm:presLayoutVars>
      </dgm:prSet>
      <dgm:spPr/>
      <dgm:t>
        <a:bodyPr/>
        <a:lstStyle/>
        <a:p>
          <a:endParaRPr lang="en-US"/>
        </a:p>
      </dgm:t>
    </dgm:pt>
    <dgm:pt modelId="{2854687D-FB74-427F-83FE-AB7031725032}" type="pres">
      <dgm:prSet presAssocID="{DEF9F9C7-74B6-4E70-9270-57051726C414}" presName="spacer" presStyleCnt="0"/>
      <dgm:spPr/>
    </dgm:pt>
    <dgm:pt modelId="{B868E6E3-ACB9-4D93-8F1B-D15CE237A0B9}" type="pres">
      <dgm:prSet presAssocID="{50266A6F-D6C3-4A22-8C3A-34E09997CB09}" presName="parentText" presStyleLbl="node1" presStyleIdx="16" presStyleCnt="17">
        <dgm:presLayoutVars>
          <dgm:chMax val="0"/>
          <dgm:bulletEnabled val="1"/>
        </dgm:presLayoutVars>
      </dgm:prSet>
      <dgm:spPr/>
      <dgm:t>
        <a:bodyPr/>
        <a:lstStyle/>
        <a:p>
          <a:endParaRPr lang="en-US"/>
        </a:p>
      </dgm:t>
    </dgm:pt>
  </dgm:ptLst>
  <dgm:cxnLst>
    <dgm:cxn modelId="{51D09150-F406-49BA-947D-0ECC016E207E}" type="presOf" srcId="{52503353-7E55-4BE2-9812-DA759E3E8C15}" destId="{67DB6237-2B0F-474A-9D6D-66B613FC23F0}" srcOrd="0" destOrd="0" presId="urn:microsoft.com/office/officeart/2005/8/layout/vList2"/>
    <dgm:cxn modelId="{3C32F9B5-7BD0-490B-89EB-BC34497D2792}" type="presOf" srcId="{57F4A3D3-C731-46D6-A99B-50683DED4D90}" destId="{682587D3-5B61-4B62-A065-A44AB7CFE8B6}" srcOrd="0" destOrd="0" presId="urn:microsoft.com/office/officeart/2005/8/layout/vList2"/>
    <dgm:cxn modelId="{76AA9CCC-26B6-4374-A6FA-9BA0F2C66EE5}" srcId="{3BCD2A91-F64E-48DE-AD0D-85167E1DA3B6}" destId="{57F4A3D3-C731-46D6-A99B-50683DED4D90}" srcOrd="7" destOrd="0" parTransId="{F955622E-8505-437A-8B8B-C6E0D537A2A9}" sibTransId="{68044ACD-72EC-43D1-8B03-DF0E97514902}"/>
    <dgm:cxn modelId="{5B5B8608-D4B6-4885-867C-5983B7FE7E28}" srcId="{3BCD2A91-F64E-48DE-AD0D-85167E1DA3B6}" destId="{506485BD-5538-4751-9718-5A8A53A2E1DB}" srcOrd="6" destOrd="0" parTransId="{8B6198BE-8876-42D9-9A82-FAB418AD0587}" sibTransId="{29C6C069-2CEC-4106-9537-C8A8905AEBE6}"/>
    <dgm:cxn modelId="{3F7EA98E-5903-4B26-BCE5-A4F999467581}" srcId="{3BCD2A91-F64E-48DE-AD0D-85167E1DA3B6}" destId="{4E0343B7-05D2-4801-A040-453AB7F5FD9E}" srcOrd="11" destOrd="0" parTransId="{5781FCBA-919F-4588-9111-773312F2D14D}" sibTransId="{D42458CB-180E-4685-8D54-72850AA4767A}"/>
    <dgm:cxn modelId="{B6BFB59E-ECA2-422E-A39E-76A764D4A269}" srcId="{3BCD2A91-F64E-48DE-AD0D-85167E1DA3B6}" destId="{CF1A53B9-929D-4042-9E04-6C121865F21E}" srcOrd="14" destOrd="0" parTransId="{CCE57A7D-C473-4BAA-B058-317ACC1924BC}" sibTransId="{387CD700-B329-4705-915E-C22D3B711D38}"/>
    <dgm:cxn modelId="{B8CA0525-A0FC-4E30-A49A-5B0F79B33B9E}" srcId="{3BCD2A91-F64E-48DE-AD0D-85167E1DA3B6}" destId="{0D439DBA-DAA8-4AC7-86A8-AEFCDF8EB11F}" srcOrd="4" destOrd="0" parTransId="{06F6DAF8-B6DF-4312-8A4B-C5AF8A318047}" sibTransId="{86BC7DD4-F6B8-49F1-B43B-3A33FBA84E40}"/>
    <dgm:cxn modelId="{0B8C8F01-F412-4E81-83C9-D7CC106EBB38}" type="presOf" srcId="{CF1A53B9-929D-4042-9E04-6C121865F21E}" destId="{DC318F28-5FA8-4623-BF8B-7DD9EA468426}" srcOrd="0" destOrd="0" presId="urn:microsoft.com/office/officeart/2005/8/layout/vList2"/>
    <dgm:cxn modelId="{5EC2274F-A249-4490-9488-2208C1871B67}" type="presOf" srcId="{1573A02A-72F8-4A6B-A6D3-A47F6D07CE06}" destId="{DA565D55-649F-4BBF-B164-196E687319E2}" srcOrd="0" destOrd="0" presId="urn:microsoft.com/office/officeart/2005/8/layout/vList2"/>
    <dgm:cxn modelId="{8DA27680-60AA-4C0F-89F5-12E8D9930EE3}" srcId="{3BCD2A91-F64E-48DE-AD0D-85167E1DA3B6}" destId="{3C8E7B8E-B32A-47D0-95CE-42217544DD88}" srcOrd="9" destOrd="0" parTransId="{C8683A8C-AFC2-4C0C-8EE2-CAB189B5619D}" sibTransId="{71C2F17C-6CEF-4AF8-97F3-1E60D052ED0E}"/>
    <dgm:cxn modelId="{0B4B2C9C-1D97-43F6-A9C3-096563D44621}" srcId="{3BCD2A91-F64E-48DE-AD0D-85167E1DA3B6}" destId="{1573A02A-72F8-4A6B-A6D3-A47F6D07CE06}" srcOrd="13" destOrd="0" parTransId="{34F0DB0B-5773-4255-AEA8-6CE6D23FC16D}" sibTransId="{0C17354E-0581-4DF4-AAEF-EC81D027014C}"/>
    <dgm:cxn modelId="{4B83EB27-05C7-47AC-9B7F-D6502FD19E6C}" type="presOf" srcId="{50266A6F-D6C3-4A22-8C3A-34E09997CB09}" destId="{B868E6E3-ACB9-4D93-8F1B-D15CE237A0B9}" srcOrd="0" destOrd="0" presId="urn:microsoft.com/office/officeart/2005/8/layout/vList2"/>
    <dgm:cxn modelId="{3023EE38-73D7-4283-BD57-8C32A74E7A96}" srcId="{3BCD2A91-F64E-48DE-AD0D-85167E1DA3B6}" destId="{43BD3683-1879-4526-92FA-EAD333B31ACF}" srcOrd="12" destOrd="0" parTransId="{26F66D7E-F43F-4DA9-A137-F3DF0738FD9A}" sibTransId="{D1CBF246-A258-4CEC-888E-C2ED25DAAFBC}"/>
    <dgm:cxn modelId="{1493AF58-CD63-4ECD-A1A4-DE4E618E237A}" srcId="{3BCD2A91-F64E-48DE-AD0D-85167E1DA3B6}" destId="{30B2D93F-9A05-4853-8651-F456F8796032}" srcOrd="2" destOrd="0" parTransId="{0B80FD2F-FEF0-49AC-9310-54DF2748F762}" sibTransId="{E9217B41-D504-4458-89B2-687FAE2E4A28}"/>
    <dgm:cxn modelId="{B484FC77-323A-4709-8F29-219269E777EE}" srcId="{3BCD2A91-F64E-48DE-AD0D-85167E1DA3B6}" destId="{45B764CB-4D37-44DF-B9E4-310094857F44}" srcOrd="10" destOrd="0" parTransId="{FC40DE95-3A86-48A3-9D85-46B99D7AEE36}" sibTransId="{123A3E2E-1138-4071-8E7C-CECFA783EBBC}"/>
    <dgm:cxn modelId="{A886ECA7-DEAB-4C89-8337-B3084F270C7D}" srcId="{3BCD2A91-F64E-48DE-AD0D-85167E1DA3B6}" destId="{07E28285-1EBE-4DAC-93F8-6D6413847713}" srcOrd="8" destOrd="0" parTransId="{C0295A69-8A78-4B43-85B4-5752CA628DAA}" sibTransId="{25003439-3100-4946-B132-7ED74E8B0567}"/>
    <dgm:cxn modelId="{C47992FA-2EBB-42FC-AE37-B1D597839769}" srcId="{3BCD2A91-F64E-48DE-AD0D-85167E1DA3B6}" destId="{F80F67C3-4ABA-4FCA-8CCB-D970494ED531}" srcOrd="3" destOrd="0" parTransId="{73CEC29A-EEFC-47B0-B552-43929F399955}" sibTransId="{FA7DC744-98E1-460D-A76F-2E4B59A2CAE0}"/>
    <dgm:cxn modelId="{F05711BC-DBD6-4522-A888-6F0FF364C2F4}" type="presOf" srcId="{0D439DBA-DAA8-4AC7-86A8-AEFCDF8EB11F}" destId="{20D94838-B38E-46D7-8896-6C804BD8F110}" srcOrd="0" destOrd="0" presId="urn:microsoft.com/office/officeart/2005/8/layout/vList2"/>
    <dgm:cxn modelId="{FFC4B4D9-3491-481D-B2A6-C8FC2E1A33C5}" type="presOf" srcId="{30B2D93F-9A05-4853-8651-F456F8796032}" destId="{745B547D-2065-4F5B-A480-18BBD045C9A7}" srcOrd="0" destOrd="0" presId="urn:microsoft.com/office/officeart/2005/8/layout/vList2"/>
    <dgm:cxn modelId="{F1B3E46F-B507-4F8D-AD8C-E9C86D624127}" type="presOf" srcId="{4E0343B7-05D2-4801-A040-453AB7F5FD9E}" destId="{EC4CEC10-3CF9-4F8B-B828-FAF2796F0AD2}" srcOrd="0" destOrd="0" presId="urn:microsoft.com/office/officeart/2005/8/layout/vList2"/>
    <dgm:cxn modelId="{AC72439A-D56A-4295-A065-F4C3C9D468DB}" type="presOf" srcId="{BA063509-6074-473D-A30A-69B918BFE43D}" destId="{60F60EDF-EB1A-4A5A-ACA3-4E61048CD0AF}" srcOrd="0" destOrd="0" presId="urn:microsoft.com/office/officeart/2005/8/layout/vList2"/>
    <dgm:cxn modelId="{8CD061C9-4B00-4DD6-B93B-7DC1B3E69C11}" srcId="{3BCD2A91-F64E-48DE-AD0D-85167E1DA3B6}" destId="{BA063509-6074-473D-A30A-69B918BFE43D}" srcOrd="5" destOrd="0" parTransId="{CA9CE843-C87B-4D5B-AB0D-19BE3AF1B9AE}" sibTransId="{C1131106-2E49-4BE5-863F-90B6FD6A8ED9}"/>
    <dgm:cxn modelId="{4790938D-453B-4716-AE1D-043E9A036620}" srcId="{3BCD2A91-F64E-48DE-AD0D-85167E1DA3B6}" destId="{A7C5314D-34AC-4E75-B24A-B8A89C3C1799}" srcOrd="1" destOrd="0" parTransId="{D83605C2-F3E8-4F1B-9BEB-FC6D5F32464E}" sibTransId="{1E5BB87A-AE78-46F6-AA3A-382C916FF387}"/>
    <dgm:cxn modelId="{C0BA88EB-964B-4A7A-BD7E-66FA704AE508}" type="presOf" srcId="{3BCD2A91-F64E-48DE-AD0D-85167E1DA3B6}" destId="{B840F577-1477-4D87-9AE9-E6FA18E9ADEE}" srcOrd="0" destOrd="0" presId="urn:microsoft.com/office/officeart/2005/8/layout/vList2"/>
    <dgm:cxn modelId="{902350EA-5390-4745-BAC4-23295A35ED05}" srcId="{3BCD2A91-F64E-48DE-AD0D-85167E1DA3B6}" destId="{50266A6F-D6C3-4A22-8C3A-34E09997CB09}" srcOrd="16" destOrd="0" parTransId="{64744CF4-9587-42BC-AEED-DF63D7A725ED}" sibTransId="{3042CD56-FA28-40EB-BC58-2E7B2C5CEE72}"/>
    <dgm:cxn modelId="{F42610C2-B2E5-4F2E-9BA0-66D1160F6C12}" type="presOf" srcId="{43BD3683-1879-4526-92FA-EAD333B31ACF}" destId="{5FF8EB6C-D9D9-4750-9E40-3CFC2BB97E82}" srcOrd="0" destOrd="0" presId="urn:microsoft.com/office/officeart/2005/8/layout/vList2"/>
    <dgm:cxn modelId="{338A69E5-03F3-4563-95BB-209CADD7AA60}" srcId="{3BCD2A91-F64E-48DE-AD0D-85167E1DA3B6}" destId="{0E8B4E92-D08D-43D6-8844-00042CD64D4A}" srcOrd="0" destOrd="0" parTransId="{1B74AE9C-813D-49E8-8709-E4683402EF17}" sibTransId="{40605B32-13D4-43A9-B6A8-FB054A0B3E5B}"/>
    <dgm:cxn modelId="{FCAED2DB-0503-4AE2-91FC-F156FCB52A64}" type="presOf" srcId="{A7C5314D-34AC-4E75-B24A-B8A89C3C1799}" destId="{994406BD-0C90-492D-971C-DABEADFB1811}" srcOrd="0" destOrd="0" presId="urn:microsoft.com/office/officeart/2005/8/layout/vList2"/>
    <dgm:cxn modelId="{7EB69E1F-5E9A-41CB-9DDE-AE35A1E08479}" srcId="{3BCD2A91-F64E-48DE-AD0D-85167E1DA3B6}" destId="{52503353-7E55-4BE2-9812-DA759E3E8C15}" srcOrd="15" destOrd="0" parTransId="{5949EC9D-C64F-47E2-AA85-019124B1CF0E}" sibTransId="{DEF9F9C7-74B6-4E70-9270-57051726C414}"/>
    <dgm:cxn modelId="{8AF5083B-DBB1-4FC3-B985-444D80C3E174}" type="presOf" srcId="{3C8E7B8E-B32A-47D0-95CE-42217544DD88}" destId="{E02B0FB6-B5ED-42E6-8225-23A09507815D}" srcOrd="0" destOrd="0" presId="urn:microsoft.com/office/officeart/2005/8/layout/vList2"/>
    <dgm:cxn modelId="{C5ED4732-2B25-472A-85E8-596E2204037E}" type="presOf" srcId="{0E8B4E92-D08D-43D6-8844-00042CD64D4A}" destId="{95269CF4-A26B-45E5-B793-C1DB26EB95FE}" srcOrd="0" destOrd="0" presId="urn:microsoft.com/office/officeart/2005/8/layout/vList2"/>
    <dgm:cxn modelId="{F5877CC6-775B-4460-9D18-6B5B61F9C072}" type="presOf" srcId="{45B764CB-4D37-44DF-B9E4-310094857F44}" destId="{CEBC48C6-3AF2-4AFA-88A3-E5EF0852AB94}" srcOrd="0" destOrd="0" presId="urn:microsoft.com/office/officeart/2005/8/layout/vList2"/>
    <dgm:cxn modelId="{7624BEC8-BA08-4104-A64A-D86884AC3CAD}" type="presOf" srcId="{07E28285-1EBE-4DAC-93F8-6D6413847713}" destId="{E07F66C4-340C-43B8-9A06-0618CE158CBC}" srcOrd="0" destOrd="0" presId="urn:microsoft.com/office/officeart/2005/8/layout/vList2"/>
    <dgm:cxn modelId="{5159BD03-A9CD-4F96-BA8C-47389FB338D2}" type="presOf" srcId="{F80F67C3-4ABA-4FCA-8CCB-D970494ED531}" destId="{DB7C5D4B-9CFA-4ECA-9E8C-F512ABE91FC4}" srcOrd="0" destOrd="0" presId="urn:microsoft.com/office/officeart/2005/8/layout/vList2"/>
    <dgm:cxn modelId="{F23787EB-7E60-4C6B-9B8B-050CB98A9DE3}" type="presOf" srcId="{506485BD-5538-4751-9718-5A8A53A2E1DB}" destId="{0C3AE6EE-BC7C-43D0-A9FE-B4999634207D}" srcOrd="0" destOrd="0" presId="urn:microsoft.com/office/officeart/2005/8/layout/vList2"/>
    <dgm:cxn modelId="{18F63F47-2D21-4593-A7A9-20AFE8ACA382}" type="presParOf" srcId="{B840F577-1477-4D87-9AE9-E6FA18E9ADEE}" destId="{95269CF4-A26B-45E5-B793-C1DB26EB95FE}" srcOrd="0" destOrd="0" presId="urn:microsoft.com/office/officeart/2005/8/layout/vList2"/>
    <dgm:cxn modelId="{6EFF90D4-FE3D-47F4-A2EF-A268643E9B47}" type="presParOf" srcId="{B840F577-1477-4D87-9AE9-E6FA18E9ADEE}" destId="{48E952B1-0D09-47F2-9AD2-DCAAAE873D5A}" srcOrd="1" destOrd="0" presId="urn:microsoft.com/office/officeart/2005/8/layout/vList2"/>
    <dgm:cxn modelId="{FC4748CB-2CED-46F3-BF6E-1EA185990D2C}" type="presParOf" srcId="{B840F577-1477-4D87-9AE9-E6FA18E9ADEE}" destId="{994406BD-0C90-492D-971C-DABEADFB1811}" srcOrd="2" destOrd="0" presId="urn:microsoft.com/office/officeart/2005/8/layout/vList2"/>
    <dgm:cxn modelId="{9677D675-3DE8-4092-AB82-4C15D6CBA995}" type="presParOf" srcId="{B840F577-1477-4D87-9AE9-E6FA18E9ADEE}" destId="{1F08F4EC-A56C-4BC0-AEA9-19D99F6CF8C8}" srcOrd="3" destOrd="0" presId="urn:microsoft.com/office/officeart/2005/8/layout/vList2"/>
    <dgm:cxn modelId="{F4C4EE43-056D-49D7-AC96-D9421A539CAA}" type="presParOf" srcId="{B840F577-1477-4D87-9AE9-E6FA18E9ADEE}" destId="{745B547D-2065-4F5B-A480-18BBD045C9A7}" srcOrd="4" destOrd="0" presId="urn:microsoft.com/office/officeart/2005/8/layout/vList2"/>
    <dgm:cxn modelId="{13489CAA-F104-428B-89BC-D7613C976F43}" type="presParOf" srcId="{B840F577-1477-4D87-9AE9-E6FA18E9ADEE}" destId="{AE261044-6005-4ACE-8C57-DC472EF3D5D8}" srcOrd="5" destOrd="0" presId="urn:microsoft.com/office/officeart/2005/8/layout/vList2"/>
    <dgm:cxn modelId="{A4F3B9AB-0A88-48F3-AB1B-3FECA2306B0B}" type="presParOf" srcId="{B840F577-1477-4D87-9AE9-E6FA18E9ADEE}" destId="{DB7C5D4B-9CFA-4ECA-9E8C-F512ABE91FC4}" srcOrd="6" destOrd="0" presId="urn:microsoft.com/office/officeart/2005/8/layout/vList2"/>
    <dgm:cxn modelId="{E6215B31-4500-4064-9834-2C1432F5C34F}" type="presParOf" srcId="{B840F577-1477-4D87-9AE9-E6FA18E9ADEE}" destId="{10BBD245-341C-4870-9D00-39050AD2F88B}" srcOrd="7" destOrd="0" presId="urn:microsoft.com/office/officeart/2005/8/layout/vList2"/>
    <dgm:cxn modelId="{42003DFE-7843-4B75-964C-6635497BE39F}" type="presParOf" srcId="{B840F577-1477-4D87-9AE9-E6FA18E9ADEE}" destId="{20D94838-B38E-46D7-8896-6C804BD8F110}" srcOrd="8" destOrd="0" presId="urn:microsoft.com/office/officeart/2005/8/layout/vList2"/>
    <dgm:cxn modelId="{760192AF-D0AA-444F-A957-319952DA9E47}" type="presParOf" srcId="{B840F577-1477-4D87-9AE9-E6FA18E9ADEE}" destId="{DA58FCFD-AD38-4E79-9AF2-8F5D443312E4}" srcOrd="9" destOrd="0" presId="urn:microsoft.com/office/officeart/2005/8/layout/vList2"/>
    <dgm:cxn modelId="{3EC159F7-D675-4C79-8840-42AEB72A0E21}" type="presParOf" srcId="{B840F577-1477-4D87-9AE9-E6FA18E9ADEE}" destId="{60F60EDF-EB1A-4A5A-ACA3-4E61048CD0AF}" srcOrd="10" destOrd="0" presId="urn:microsoft.com/office/officeart/2005/8/layout/vList2"/>
    <dgm:cxn modelId="{B6A9B543-7673-41EF-A234-7790DE0EA5BD}" type="presParOf" srcId="{B840F577-1477-4D87-9AE9-E6FA18E9ADEE}" destId="{588C42BB-E536-434C-B8C5-7C2A1D6583C4}" srcOrd="11" destOrd="0" presId="urn:microsoft.com/office/officeart/2005/8/layout/vList2"/>
    <dgm:cxn modelId="{DE97B08A-CADF-41A4-9754-C10224EB202D}" type="presParOf" srcId="{B840F577-1477-4D87-9AE9-E6FA18E9ADEE}" destId="{0C3AE6EE-BC7C-43D0-A9FE-B4999634207D}" srcOrd="12" destOrd="0" presId="urn:microsoft.com/office/officeart/2005/8/layout/vList2"/>
    <dgm:cxn modelId="{2B0E6BAD-7EFD-41AA-86CF-8B3AE96F1D37}" type="presParOf" srcId="{B840F577-1477-4D87-9AE9-E6FA18E9ADEE}" destId="{C6CB0BDE-C67E-481E-A3DD-ECD499F4C672}" srcOrd="13" destOrd="0" presId="urn:microsoft.com/office/officeart/2005/8/layout/vList2"/>
    <dgm:cxn modelId="{4ADAA0DF-4E30-41D3-A80C-5DDDFD973643}" type="presParOf" srcId="{B840F577-1477-4D87-9AE9-E6FA18E9ADEE}" destId="{682587D3-5B61-4B62-A065-A44AB7CFE8B6}" srcOrd="14" destOrd="0" presId="urn:microsoft.com/office/officeart/2005/8/layout/vList2"/>
    <dgm:cxn modelId="{EEF43C80-12DD-419A-8565-9CE2BD3549E8}" type="presParOf" srcId="{B840F577-1477-4D87-9AE9-E6FA18E9ADEE}" destId="{90E39511-53D0-4CD6-8D18-70E7FEEEA4C1}" srcOrd="15" destOrd="0" presId="urn:microsoft.com/office/officeart/2005/8/layout/vList2"/>
    <dgm:cxn modelId="{3439CFCE-3D35-4A2B-9166-4ED7D8E0BC42}" type="presParOf" srcId="{B840F577-1477-4D87-9AE9-E6FA18E9ADEE}" destId="{E07F66C4-340C-43B8-9A06-0618CE158CBC}" srcOrd="16" destOrd="0" presId="urn:microsoft.com/office/officeart/2005/8/layout/vList2"/>
    <dgm:cxn modelId="{37128E9B-F7CD-44A6-AD84-54AF00C9A653}" type="presParOf" srcId="{B840F577-1477-4D87-9AE9-E6FA18E9ADEE}" destId="{F92D910F-7E53-4030-B269-7CBC7A479518}" srcOrd="17" destOrd="0" presId="urn:microsoft.com/office/officeart/2005/8/layout/vList2"/>
    <dgm:cxn modelId="{EFC87B5C-0CB6-4993-A191-F65558DFB7E5}" type="presParOf" srcId="{B840F577-1477-4D87-9AE9-E6FA18E9ADEE}" destId="{E02B0FB6-B5ED-42E6-8225-23A09507815D}" srcOrd="18" destOrd="0" presId="urn:microsoft.com/office/officeart/2005/8/layout/vList2"/>
    <dgm:cxn modelId="{41654B0E-A43E-431F-A0BF-BFE83A168ABD}" type="presParOf" srcId="{B840F577-1477-4D87-9AE9-E6FA18E9ADEE}" destId="{76B481BD-DF0D-452E-823B-50014DBD9F33}" srcOrd="19" destOrd="0" presId="urn:microsoft.com/office/officeart/2005/8/layout/vList2"/>
    <dgm:cxn modelId="{D0911D87-5CEC-41EE-A4E2-1E643567903D}" type="presParOf" srcId="{B840F577-1477-4D87-9AE9-E6FA18E9ADEE}" destId="{CEBC48C6-3AF2-4AFA-88A3-E5EF0852AB94}" srcOrd="20" destOrd="0" presId="urn:microsoft.com/office/officeart/2005/8/layout/vList2"/>
    <dgm:cxn modelId="{A7938F43-67B8-41AB-9232-F755514CF044}" type="presParOf" srcId="{B840F577-1477-4D87-9AE9-E6FA18E9ADEE}" destId="{12E15721-8843-4545-8EEE-70117DD5F1CE}" srcOrd="21" destOrd="0" presId="urn:microsoft.com/office/officeart/2005/8/layout/vList2"/>
    <dgm:cxn modelId="{21EDF667-8FCE-4851-9D39-22C5AE85D9D7}" type="presParOf" srcId="{B840F577-1477-4D87-9AE9-E6FA18E9ADEE}" destId="{EC4CEC10-3CF9-4F8B-B828-FAF2796F0AD2}" srcOrd="22" destOrd="0" presId="urn:microsoft.com/office/officeart/2005/8/layout/vList2"/>
    <dgm:cxn modelId="{5528AE20-1EF4-4735-A212-6EF4CD7D2025}" type="presParOf" srcId="{B840F577-1477-4D87-9AE9-E6FA18E9ADEE}" destId="{F596FBDD-47C5-4E1B-BAC2-5B3D9330CEF8}" srcOrd="23" destOrd="0" presId="urn:microsoft.com/office/officeart/2005/8/layout/vList2"/>
    <dgm:cxn modelId="{C0717CE6-BC55-4F23-BCC8-204F11FA8DA5}" type="presParOf" srcId="{B840F577-1477-4D87-9AE9-E6FA18E9ADEE}" destId="{5FF8EB6C-D9D9-4750-9E40-3CFC2BB97E82}" srcOrd="24" destOrd="0" presId="urn:microsoft.com/office/officeart/2005/8/layout/vList2"/>
    <dgm:cxn modelId="{2B000113-67B8-45C4-B014-7AE33FDA609E}" type="presParOf" srcId="{B840F577-1477-4D87-9AE9-E6FA18E9ADEE}" destId="{73163B60-D382-4776-8C39-B5498A6D2E42}" srcOrd="25" destOrd="0" presId="urn:microsoft.com/office/officeart/2005/8/layout/vList2"/>
    <dgm:cxn modelId="{E8047A5F-A243-44D5-93B9-6D3F0024DC00}" type="presParOf" srcId="{B840F577-1477-4D87-9AE9-E6FA18E9ADEE}" destId="{DA565D55-649F-4BBF-B164-196E687319E2}" srcOrd="26" destOrd="0" presId="urn:microsoft.com/office/officeart/2005/8/layout/vList2"/>
    <dgm:cxn modelId="{A4D8A36F-3AA6-46EF-A834-ABBE36488C48}" type="presParOf" srcId="{B840F577-1477-4D87-9AE9-E6FA18E9ADEE}" destId="{75D9418D-27A0-4E88-A387-A9920AFD5E86}" srcOrd="27" destOrd="0" presId="urn:microsoft.com/office/officeart/2005/8/layout/vList2"/>
    <dgm:cxn modelId="{9E301E32-43C2-441F-A5DA-5F9FFE856846}" type="presParOf" srcId="{B840F577-1477-4D87-9AE9-E6FA18E9ADEE}" destId="{DC318F28-5FA8-4623-BF8B-7DD9EA468426}" srcOrd="28" destOrd="0" presId="urn:microsoft.com/office/officeart/2005/8/layout/vList2"/>
    <dgm:cxn modelId="{A846F0BA-8D8B-4CF8-B2F4-34CE9886FD8C}" type="presParOf" srcId="{B840F577-1477-4D87-9AE9-E6FA18E9ADEE}" destId="{46E265CC-E8E1-4CF0-A039-1E748FE4D979}" srcOrd="29" destOrd="0" presId="urn:microsoft.com/office/officeart/2005/8/layout/vList2"/>
    <dgm:cxn modelId="{20771FD0-FE20-46C6-BA40-68E34A2C877F}" type="presParOf" srcId="{B840F577-1477-4D87-9AE9-E6FA18E9ADEE}" destId="{67DB6237-2B0F-474A-9D6D-66B613FC23F0}" srcOrd="30" destOrd="0" presId="urn:microsoft.com/office/officeart/2005/8/layout/vList2"/>
    <dgm:cxn modelId="{6B5F735F-B0FA-4D9F-915A-68A8AD0A9FBE}" type="presParOf" srcId="{B840F577-1477-4D87-9AE9-E6FA18E9ADEE}" destId="{2854687D-FB74-427F-83FE-AB7031725032}" srcOrd="31" destOrd="0" presId="urn:microsoft.com/office/officeart/2005/8/layout/vList2"/>
    <dgm:cxn modelId="{91E58A5E-A699-4E95-AC8A-EB6CBF287783}" type="presParOf" srcId="{B840F577-1477-4D87-9AE9-E6FA18E9ADEE}" destId="{B868E6E3-ACB9-4D93-8F1B-D15CE237A0B9}" srcOrd="3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LHD’s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E585944C-4C98-4C00-B2A6-1D5EB79346F4}" srcId="{BAA3DB9A-F2B7-4BB9-9592-A2D941D3F6A5}" destId="{D8306CE7-A8DD-4FA9-921A-971488821BA4}" srcOrd="2" destOrd="0" parTransId="{C607B37D-75FD-4868-B8EC-5ED5A03B88F3}" sibTransId="{5B05FC5C-2A50-4967-8CD8-940FD94A2571}"/>
    <dgm:cxn modelId="{9B74A59F-7C42-4309-82DA-9E193FE6C5B5}" type="presOf" srcId="{D8306CE7-A8DD-4FA9-921A-971488821BA4}" destId="{D24187AA-9CF1-4A13-878F-25C47F74E9D5}"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125561BE-1EEC-4FF2-87D4-E8C7AC99159D}" srcId="{BAA3DB9A-F2B7-4BB9-9592-A2D941D3F6A5}" destId="{86553A83-2232-4FDB-BB46-1A6D0E0D8619}" srcOrd="8" destOrd="0" parTransId="{FFC32D27-7101-44A2-B639-365C0741B319}" sibTransId="{E5F95B27-B4F3-4BF4-8A2A-CFAE6F8E8BE4}"/>
    <dgm:cxn modelId="{BB4255E4-CA02-43E9-A024-59E5C4F22D08}" type="presOf" srcId="{F5B26BB6-1230-4C80-81ED-C2CAE81932B8}" destId="{DBFC9C2E-CA61-4B56-920F-A171515107AB}" srcOrd="0" destOrd="0" presId="urn:microsoft.com/office/officeart/2005/8/layout/vList2"/>
    <dgm:cxn modelId="{18966C4C-4B8D-4742-AAF1-7FFCB2F2660A}" type="presOf" srcId="{B06C2180-C0F1-41B9-A1A8-F45131311D3E}" destId="{C2C88AD8-F17D-47EF-B4F4-D3197D7F1DD9}"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03FD12B2-E525-4A4E-8542-A37BF7AF8EC8}" srcId="{BAA3DB9A-F2B7-4BB9-9592-A2D941D3F6A5}" destId="{14A6DAAF-30FC-42A8-915F-B0467BAA2BB0}" srcOrd="1" destOrd="0" parTransId="{CF565A4D-21C6-45CF-A4D4-68F89A182EF6}" sibTransId="{BD138A2B-CA4F-4C25-8304-70A69AD4B39C}"/>
    <dgm:cxn modelId="{7DD35105-B8B3-44B9-B5D2-B74A3DAD917A}" srcId="{BAA3DB9A-F2B7-4BB9-9592-A2D941D3F6A5}" destId="{E7F37938-A5B5-43FB-9358-D64B9A5B0B5A}" srcOrd="10" destOrd="0" parTransId="{AF2F96BA-0BD5-447E-95CA-9FDD60B05ED4}" sibTransId="{A3694D06-66EC-4E4E-A436-D0A7623A3466}"/>
    <dgm:cxn modelId="{06323BDF-E656-442D-B657-50C03FD32947}" srcId="{BAA3DB9A-F2B7-4BB9-9592-A2D941D3F6A5}" destId="{BB5A0701-CAFC-411F-9F13-2B98F9DD18C8}" srcOrd="6" destOrd="0" parTransId="{3122289E-7E05-4851-B70E-86E4A5E263C4}" sibTransId="{F0E9ABF7-1DB2-426B-AFF7-A8882BCAA3C4}"/>
    <dgm:cxn modelId="{FEC5DC96-E1E0-4E62-8275-67F0988C8327}" type="presOf" srcId="{BB5A0701-CAFC-411F-9F13-2B98F9DD18C8}" destId="{651845D9-4EB0-4BDE-B757-B34E28D1D7AD}" srcOrd="0" destOrd="0" presId="urn:microsoft.com/office/officeart/2005/8/layout/vList2"/>
    <dgm:cxn modelId="{1C49659D-02B0-4F5C-A192-07095C98DC70}" type="presOf" srcId="{86553A83-2232-4FDB-BB46-1A6D0E0D8619}" destId="{5F0F01D7-3509-4162-AC15-BFBCF17E5826}" srcOrd="0" destOrd="0" presId="urn:microsoft.com/office/officeart/2005/8/layout/vList2"/>
    <dgm:cxn modelId="{7F5B2773-5377-4A94-B5E1-98E5B15F564C}" type="presOf" srcId="{BAA3DB9A-F2B7-4BB9-9592-A2D941D3F6A5}" destId="{7F06439A-05A9-4CDF-B269-630B4988CED2}" srcOrd="0" destOrd="0" presId="urn:microsoft.com/office/officeart/2005/8/layout/vList2"/>
    <dgm:cxn modelId="{FB6F21E2-55A6-4DDE-8462-FAFBC539657E}" type="presOf" srcId="{CBA7B395-71E6-4A32-B450-A7410BD5697A}" destId="{841CCE9E-2D6C-4D29-B11E-663B78D01FB8}" srcOrd="0" destOrd="0" presId="urn:microsoft.com/office/officeart/2005/8/layout/vList2"/>
    <dgm:cxn modelId="{5FD2F28B-ADC4-475A-8DBC-7606017DF913}" srcId="{BAA3DB9A-F2B7-4BB9-9592-A2D941D3F6A5}" destId="{6864117F-27C6-4331-B7A6-5B29BEC349CB}" srcOrd="11" destOrd="0" parTransId="{C75CCC63-60E0-4A3D-BA52-CA078B806084}" sibTransId="{F2FFDACF-D252-4169-8157-E9E9CA9EF158}"/>
    <dgm:cxn modelId="{C483BA01-8D04-42C4-89E1-AAAF96CC9DE8}" srcId="{BAA3DB9A-F2B7-4BB9-9592-A2D941D3F6A5}" destId="{E47334BF-354F-4465-8622-4C3A94AA2A2B}" srcOrd="12" destOrd="0" parTransId="{A53617AD-B108-4715-A97B-E8357801FCFF}" sibTransId="{44590359-DBCD-4E84-9CE1-EC1ABEA7E078}"/>
    <dgm:cxn modelId="{2630C704-D1B2-4DC1-A3CA-B03F9D9A0530}" type="presOf" srcId="{3219C8DE-4C29-4E99-8F39-5B19DCD45690}" destId="{B771F7F5-FBE3-4213-BD80-50CF0C8165BA}" srcOrd="0" destOrd="0" presId="urn:microsoft.com/office/officeart/2005/8/layout/vList2"/>
    <dgm:cxn modelId="{BAC9F12D-9B79-4C0D-B910-559ED94C84AC}" srcId="{BAA3DB9A-F2B7-4BB9-9592-A2D941D3F6A5}" destId="{F5B26BB6-1230-4C80-81ED-C2CAE81932B8}" srcOrd="3" destOrd="0" parTransId="{395DC21B-D2FF-4837-955D-35ADACAB1C9F}" sibTransId="{115A1298-E46E-4DD8-8A0F-080A1DBA59CF}"/>
    <dgm:cxn modelId="{7E3A9EEC-F217-43F8-BBC0-E5384CAE56A6}" srcId="{BAA3DB9A-F2B7-4BB9-9592-A2D941D3F6A5}" destId="{BD78CCDE-8AC4-4B1C-9922-80AC51D79B09}" srcOrd="4" destOrd="0" parTransId="{AB57BBE6-FD94-4DFF-AE7C-8328FC7EECD8}" sibTransId="{37A038FC-C022-4B3A-A6AD-3B1599456617}"/>
    <dgm:cxn modelId="{B6B81115-4DDC-4125-B833-3F6478C13EDF}" srcId="{BAA3DB9A-F2B7-4BB9-9592-A2D941D3F6A5}" destId="{12233024-ED80-4ED4-8166-8BFE7ED2627B}" srcOrd="5" destOrd="0" parTransId="{312D8DB4-9B7A-4E9A-8E0C-93FF8345A7A4}" sibTransId="{F3DE01B1-DF06-486E-B36B-FE07650E6746}"/>
    <dgm:cxn modelId="{A462AC5F-CBF9-45D9-98B5-FEC92BCC474A}" type="presOf" srcId="{E47334BF-354F-4465-8622-4C3A94AA2A2B}" destId="{EF01BEE7-E4DC-40B1-B4B2-1C720288E21C}" srcOrd="0" destOrd="0" presId="urn:microsoft.com/office/officeart/2005/8/layout/vList2"/>
    <dgm:cxn modelId="{BD6F23F3-73AA-43AA-8809-AE0FBE8AF4B2}" type="presOf" srcId="{BD78CCDE-8AC4-4B1C-9922-80AC51D79B09}" destId="{3D1E4E7F-0588-490B-B521-4DF340E8FD9D}" srcOrd="0" destOrd="0" presId="urn:microsoft.com/office/officeart/2005/8/layout/vList2"/>
    <dgm:cxn modelId="{C430D05A-4640-44B9-BE96-F6512C14CD12}" type="presOf" srcId="{6864117F-27C6-4331-B7A6-5B29BEC349CB}" destId="{45258D98-DF9F-40AA-81BE-5AF14B47E4C5}" srcOrd="0" destOrd="0" presId="urn:microsoft.com/office/officeart/2005/8/layout/vList2"/>
    <dgm:cxn modelId="{342AE6BF-D0CD-4D92-B022-EFE62FE9A871}" type="presOf" srcId="{14A6DAAF-30FC-42A8-915F-B0467BAA2BB0}" destId="{248D923F-B5B0-46BF-B2EE-88E7552FF07B}" srcOrd="0" destOrd="0" presId="urn:microsoft.com/office/officeart/2005/8/layout/vList2"/>
    <dgm:cxn modelId="{7D50004C-85DD-4DCB-A5B4-04B50298046F}" type="presOf" srcId="{E7F37938-A5B5-43FB-9358-D64B9A5B0B5A}" destId="{1AB898C2-5937-442C-A082-8C23C38F5D24}" srcOrd="0" destOrd="0" presId="urn:microsoft.com/office/officeart/2005/8/layout/vList2"/>
    <dgm:cxn modelId="{B49C9ABD-7692-4A3C-AD1F-4BE58922F99C}" type="presOf" srcId="{12233024-ED80-4ED4-8166-8BFE7ED2627B}" destId="{92E000FD-5F53-4B82-B7F6-F7F75E14EA20}"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8C2223F7-7608-4B4C-9B4F-D57A008D525D}" type="presParOf" srcId="{7F06439A-05A9-4CDF-B269-630B4988CED2}" destId="{841CCE9E-2D6C-4D29-B11E-663B78D01FB8}" srcOrd="0" destOrd="0" presId="urn:microsoft.com/office/officeart/2005/8/layout/vList2"/>
    <dgm:cxn modelId="{3D90369F-1992-4E1B-B64F-53F23D1A673A}" type="presParOf" srcId="{7F06439A-05A9-4CDF-B269-630B4988CED2}" destId="{0FF7E81C-D786-4123-AA98-A12DEF5CD93C}" srcOrd="1" destOrd="0" presId="urn:microsoft.com/office/officeart/2005/8/layout/vList2"/>
    <dgm:cxn modelId="{E84EEEEF-0221-4F76-9001-092A9A237E47}" type="presParOf" srcId="{7F06439A-05A9-4CDF-B269-630B4988CED2}" destId="{248D923F-B5B0-46BF-B2EE-88E7552FF07B}" srcOrd="2" destOrd="0" presId="urn:microsoft.com/office/officeart/2005/8/layout/vList2"/>
    <dgm:cxn modelId="{09AEC6FC-06B6-4443-A0FB-EBA52192B86D}" type="presParOf" srcId="{7F06439A-05A9-4CDF-B269-630B4988CED2}" destId="{5994F759-9532-4E01-9EE1-8B30CE7FEFE0}" srcOrd="3" destOrd="0" presId="urn:microsoft.com/office/officeart/2005/8/layout/vList2"/>
    <dgm:cxn modelId="{9B778595-E207-4138-852B-B4C0072E2A8F}" type="presParOf" srcId="{7F06439A-05A9-4CDF-B269-630B4988CED2}" destId="{D24187AA-9CF1-4A13-878F-25C47F74E9D5}" srcOrd="4" destOrd="0" presId="urn:microsoft.com/office/officeart/2005/8/layout/vList2"/>
    <dgm:cxn modelId="{91F7E8F7-09C1-472C-AB88-1B87374177C0}" type="presParOf" srcId="{7F06439A-05A9-4CDF-B269-630B4988CED2}" destId="{919B8F32-88FA-49E7-A11E-8763EA54F4F0}" srcOrd="5" destOrd="0" presId="urn:microsoft.com/office/officeart/2005/8/layout/vList2"/>
    <dgm:cxn modelId="{1A7D4043-568A-43EF-8B59-67E7EEE114B1}" type="presParOf" srcId="{7F06439A-05A9-4CDF-B269-630B4988CED2}" destId="{DBFC9C2E-CA61-4B56-920F-A171515107AB}" srcOrd="6" destOrd="0" presId="urn:microsoft.com/office/officeart/2005/8/layout/vList2"/>
    <dgm:cxn modelId="{BD49FEFE-198D-4A94-8893-C75309A43A75}" type="presParOf" srcId="{7F06439A-05A9-4CDF-B269-630B4988CED2}" destId="{6B2FF1A6-4DB6-43B2-8637-A5545ECF5EC2}" srcOrd="7" destOrd="0" presId="urn:microsoft.com/office/officeart/2005/8/layout/vList2"/>
    <dgm:cxn modelId="{5B291437-4A73-41FA-BBF2-E2A1ACC166AB}" type="presParOf" srcId="{7F06439A-05A9-4CDF-B269-630B4988CED2}" destId="{3D1E4E7F-0588-490B-B521-4DF340E8FD9D}" srcOrd="8" destOrd="0" presId="urn:microsoft.com/office/officeart/2005/8/layout/vList2"/>
    <dgm:cxn modelId="{2575CA07-0F04-4FF5-8A5D-0F007E2FC037}" type="presParOf" srcId="{7F06439A-05A9-4CDF-B269-630B4988CED2}" destId="{09876E68-AB6E-40CC-B78D-6D003C0C5AC0}" srcOrd="9" destOrd="0" presId="urn:microsoft.com/office/officeart/2005/8/layout/vList2"/>
    <dgm:cxn modelId="{DE49843F-7B36-49D8-B07E-401502BAE1E8}" type="presParOf" srcId="{7F06439A-05A9-4CDF-B269-630B4988CED2}" destId="{92E000FD-5F53-4B82-B7F6-F7F75E14EA20}" srcOrd="10" destOrd="0" presId="urn:microsoft.com/office/officeart/2005/8/layout/vList2"/>
    <dgm:cxn modelId="{8FB276D9-8EE8-464B-A93C-281283833215}" type="presParOf" srcId="{7F06439A-05A9-4CDF-B269-630B4988CED2}" destId="{F9638DBF-8CC3-491C-AFE7-306F024BD6ED}" srcOrd="11" destOrd="0" presId="urn:microsoft.com/office/officeart/2005/8/layout/vList2"/>
    <dgm:cxn modelId="{56887960-18CB-4E22-B5A3-F6E41468A393}" type="presParOf" srcId="{7F06439A-05A9-4CDF-B269-630B4988CED2}" destId="{651845D9-4EB0-4BDE-B757-B34E28D1D7AD}" srcOrd="12" destOrd="0" presId="urn:microsoft.com/office/officeart/2005/8/layout/vList2"/>
    <dgm:cxn modelId="{01D19640-6FB5-4B33-B403-63C51EFCB8CC}" type="presParOf" srcId="{7F06439A-05A9-4CDF-B269-630B4988CED2}" destId="{8D7F6C46-B94F-41DC-A227-5D72B4EF4B60}" srcOrd="13" destOrd="0" presId="urn:microsoft.com/office/officeart/2005/8/layout/vList2"/>
    <dgm:cxn modelId="{8CD6B13D-EB34-4A65-B52C-6A161D3477AA}" type="presParOf" srcId="{7F06439A-05A9-4CDF-B269-630B4988CED2}" destId="{B771F7F5-FBE3-4213-BD80-50CF0C8165BA}" srcOrd="14" destOrd="0" presId="urn:microsoft.com/office/officeart/2005/8/layout/vList2"/>
    <dgm:cxn modelId="{7BC6178D-98CD-4A33-8101-41035199330D}" type="presParOf" srcId="{7F06439A-05A9-4CDF-B269-630B4988CED2}" destId="{E18FE1EF-0F8D-4070-9311-32781B5ED2F7}" srcOrd="15" destOrd="0" presId="urn:microsoft.com/office/officeart/2005/8/layout/vList2"/>
    <dgm:cxn modelId="{28EBA6D8-1183-47C8-93DE-49346EE9B876}" type="presParOf" srcId="{7F06439A-05A9-4CDF-B269-630B4988CED2}" destId="{5F0F01D7-3509-4162-AC15-BFBCF17E5826}" srcOrd="16" destOrd="0" presId="urn:microsoft.com/office/officeart/2005/8/layout/vList2"/>
    <dgm:cxn modelId="{27E76928-5A20-40C5-8221-C0537E910DE3}" type="presParOf" srcId="{7F06439A-05A9-4CDF-B269-630B4988CED2}" destId="{E1542129-9384-4902-862B-0682BB11E327}" srcOrd="17" destOrd="0" presId="urn:microsoft.com/office/officeart/2005/8/layout/vList2"/>
    <dgm:cxn modelId="{8EBE03CC-0A7D-413B-B96F-8837F10BF73B}" type="presParOf" srcId="{7F06439A-05A9-4CDF-B269-630B4988CED2}" destId="{C2C88AD8-F17D-47EF-B4F4-D3197D7F1DD9}" srcOrd="18" destOrd="0" presId="urn:microsoft.com/office/officeart/2005/8/layout/vList2"/>
    <dgm:cxn modelId="{C7DC1387-F9BA-4FBD-BB83-2D9C43E44768}" type="presParOf" srcId="{7F06439A-05A9-4CDF-B269-630B4988CED2}" destId="{B377CE05-D358-4C65-90AE-5BFD6E363188}" srcOrd="19" destOrd="0" presId="urn:microsoft.com/office/officeart/2005/8/layout/vList2"/>
    <dgm:cxn modelId="{CCF8FA7E-E39F-4F64-8FF7-2CC7CF61CF0D}" type="presParOf" srcId="{7F06439A-05A9-4CDF-B269-630B4988CED2}" destId="{1AB898C2-5937-442C-A082-8C23C38F5D24}" srcOrd="20" destOrd="0" presId="urn:microsoft.com/office/officeart/2005/8/layout/vList2"/>
    <dgm:cxn modelId="{C9584E0F-67EC-4F63-8670-8F1DEB64674D}" type="presParOf" srcId="{7F06439A-05A9-4CDF-B269-630B4988CED2}" destId="{BBED6A77-F413-4DF3-81CD-214B5537BDD9}" srcOrd="21" destOrd="0" presId="urn:microsoft.com/office/officeart/2005/8/layout/vList2"/>
    <dgm:cxn modelId="{F5C8EC47-B880-48A6-BC33-B3E7EB896AD8}" type="presParOf" srcId="{7F06439A-05A9-4CDF-B269-630B4988CED2}" destId="{45258D98-DF9F-40AA-81BE-5AF14B47E4C5}" srcOrd="22" destOrd="0" presId="urn:microsoft.com/office/officeart/2005/8/layout/vList2"/>
    <dgm:cxn modelId="{E64A0D2D-4377-4790-A76C-C775BE37E62B}" type="presParOf" srcId="{7F06439A-05A9-4CDF-B269-630B4988CED2}" destId="{E897CAF6-5F70-4A08-A484-CBF7182D5D39}" srcOrd="23" destOrd="0" presId="urn:microsoft.com/office/officeart/2005/8/layout/vList2"/>
    <dgm:cxn modelId="{B2CBC2FB-FFFB-4E3F-8723-C18C67B8F48C}"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E585944C-4C98-4C00-B2A6-1D5EB79346F4}" srcId="{BAA3DB9A-F2B7-4BB9-9592-A2D941D3F6A5}" destId="{D8306CE7-A8DD-4FA9-921A-971488821BA4}" srcOrd="2" destOrd="0" parTransId="{C607B37D-75FD-4868-B8EC-5ED5A03B88F3}" sibTransId="{5B05FC5C-2A50-4967-8CD8-940FD94A2571}"/>
    <dgm:cxn modelId="{2803643E-1C7F-4990-BB00-B15657E6D0A8}" type="presOf" srcId="{BAA3DB9A-F2B7-4BB9-9592-A2D941D3F6A5}" destId="{7F06439A-05A9-4CDF-B269-630B4988CED2}"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125561BE-1EEC-4FF2-87D4-E8C7AC99159D}" srcId="{BAA3DB9A-F2B7-4BB9-9592-A2D941D3F6A5}" destId="{86553A83-2232-4FDB-BB46-1A6D0E0D8619}" srcOrd="8" destOrd="0" parTransId="{FFC32D27-7101-44A2-B639-365C0741B319}" sibTransId="{E5F95B27-B4F3-4BF4-8A2A-CFAE6F8E8BE4}"/>
    <dgm:cxn modelId="{8CC35E42-09EE-42FB-899B-6EC8D4B93D14}" type="presOf" srcId="{CBA7B395-71E6-4A32-B450-A7410BD5697A}" destId="{841CCE9E-2D6C-4D29-B11E-663B78D01FB8}" srcOrd="0" destOrd="0" presId="urn:microsoft.com/office/officeart/2005/8/layout/vList2"/>
    <dgm:cxn modelId="{6A64BABE-0460-435C-B416-40B1EFAFA16E}" type="presOf" srcId="{B06C2180-C0F1-41B9-A1A8-F45131311D3E}" destId="{C2C88AD8-F17D-47EF-B4F4-D3197D7F1DD9}"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03FD12B2-E525-4A4E-8542-A37BF7AF8EC8}" srcId="{BAA3DB9A-F2B7-4BB9-9592-A2D941D3F6A5}" destId="{14A6DAAF-30FC-42A8-915F-B0467BAA2BB0}" srcOrd="1" destOrd="0" parTransId="{CF565A4D-21C6-45CF-A4D4-68F89A182EF6}" sibTransId="{BD138A2B-CA4F-4C25-8304-70A69AD4B39C}"/>
    <dgm:cxn modelId="{7DD35105-B8B3-44B9-B5D2-B74A3DAD917A}" srcId="{BAA3DB9A-F2B7-4BB9-9592-A2D941D3F6A5}" destId="{E7F37938-A5B5-43FB-9358-D64B9A5B0B5A}" srcOrd="10" destOrd="0" parTransId="{AF2F96BA-0BD5-447E-95CA-9FDD60B05ED4}" sibTransId="{A3694D06-66EC-4E4E-A436-D0A7623A3466}"/>
    <dgm:cxn modelId="{E775916A-F94B-4709-825C-891ECDC83A58}" type="presOf" srcId="{BB5A0701-CAFC-411F-9F13-2B98F9DD18C8}" destId="{651845D9-4EB0-4BDE-B757-B34E28D1D7AD}" srcOrd="0" destOrd="0" presId="urn:microsoft.com/office/officeart/2005/8/layout/vList2"/>
    <dgm:cxn modelId="{2D99090D-A4BA-4D0A-9A5E-BC9B38807F42}" type="presOf" srcId="{D8306CE7-A8DD-4FA9-921A-971488821BA4}" destId="{D24187AA-9CF1-4A13-878F-25C47F74E9D5}" srcOrd="0" destOrd="0" presId="urn:microsoft.com/office/officeart/2005/8/layout/vList2"/>
    <dgm:cxn modelId="{F934AEEE-6022-4C02-9AA5-7DD79FC10D0A}" type="presOf" srcId="{86553A83-2232-4FDB-BB46-1A6D0E0D8619}" destId="{5F0F01D7-3509-4162-AC15-BFBCF17E5826}" srcOrd="0" destOrd="0" presId="urn:microsoft.com/office/officeart/2005/8/layout/vList2"/>
    <dgm:cxn modelId="{21F4F6F0-B5AA-4215-82AF-CBDED3474FD8}" type="presOf" srcId="{E47334BF-354F-4465-8622-4C3A94AA2A2B}" destId="{EF01BEE7-E4DC-40B1-B4B2-1C720288E21C}"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9941C120-79CD-49D9-9759-91D7FF7AD7F9}" type="presOf" srcId="{6864117F-27C6-4331-B7A6-5B29BEC349CB}" destId="{45258D98-DF9F-40AA-81BE-5AF14B47E4C5}" srcOrd="0" destOrd="0" presId="urn:microsoft.com/office/officeart/2005/8/layout/vList2"/>
    <dgm:cxn modelId="{3415F508-B766-4275-923C-732878415E08}" type="presOf" srcId="{BD78CCDE-8AC4-4B1C-9922-80AC51D79B09}" destId="{3D1E4E7F-0588-490B-B521-4DF340E8FD9D}" srcOrd="0" destOrd="0" presId="urn:microsoft.com/office/officeart/2005/8/layout/vList2"/>
    <dgm:cxn modelId="{8BDC1250-5404-4320-8767-6D52648AFFD7}" type="presOf" srcId="{14A6DAAF-30FC-42A8-915F-B0467BAA2BB0}" destId="{248D923F-B5B0-46BF-B2EE-88E7552FF07B}" srcOrd="0" destOrd="0" presId="urn:microsoft.com/office/officeart/2005/8/layout/vList2"/>
    <dgm:cxn modelId="{5FD2F28B-ADC4-475A-8DBC-7606017DF913}" srcId="{BAA3DB9A-F2B7-4BB9-9592-A2D941D3F6A5}" destId="{6864117F-27C6-4331-B7A6-5B29BEC349CB}" srcOrd="11" destOrd="0" parTransId="{C75CCC63-60E0-4A3D-BA52-CA078B806084}" sibTransId="{F2FFDACF-D252-4169-8157-E9E9CA9EF158}"/>
    <dgm:cxn modelId="{C483BA01-8D04-42C4-89E1-AAAF96CC9DE8}" srcId="{BAA3DB9A-F2B7-4BB9-9592-A2D941D3F6A5}" destId="{E47334BF-354F-4465-8622-4C3A94AA2A2B}" srcOrd="12" destOrd="0" parTransId="{A53617AD-B108-4715-A97B-E8357801FCFF}" sibTransId="{44590359-DBCD-4E84-9CE1-EC1ABEA7E078}"/>
    <dgm:cxn modelId="{BAC9F12D-9B79-4C0D-B910-559ED94C84AC}" srcId="{BAA3DB9A-F2B7-4BB9-9592-A2D941D3F6A5}" destId="{F5B26BB6-1230-4C80-81ED-C2CAE81932B8}" srcOrd="3" destOrd="0" parTransId="{395DC21B-D2FF-4837-955D-35ADACAB1C9F}" sibTransId="{115A1298-E46E-4DD8-8A0F-080A1DBA59CF}"/>
    <dgm:cxn modelId="{7E3A9EEC-F217-43F8-BBC0-E5384CAE56A6}" srcId="{BAA3DB9A-F2B7-4BB9-9592-A2D941D3F6A5}" destId="{BD78CCDE-8AC4-4B1C-9922-80AC51D79B09}" srcOrd="4" destOrd="0" parTransId="{AB57BBE6-FD94-4DFF-AE7C-8328FC7EECD8}" sibTransId="{37A038FC-C022-4B3A-A6AD-3B1599456617}"/>
    <dgm:cxn modelId="{B6B81115-4DDC-4125-B833-3F6478C13EDF}" srcId="{BAA3DB9A-F2B7-4BB9-9592-A2D941D3F6A5}" destId="{12233024-ED80-4ED4-8166-8BFE7ED2627B}" srcOrd="5" destOrd="0" parTransId="{312D8DB4-9B7A-4E9A-8E0C-93FF8345A7A4}" sibTransId="{F3DE01B1-DF06-486E-B36B-FE07650E6746}"/>
    <dgm:cxn modelId="{6314082C-66DC-4FA9-B96E-FC9EED1125A3}" type="presOf" srcId="{12233024-ED80-4ED4-8166-8BFE7ED2627B}" destId="{92E000FD-5F53-4B82-B7F6-F7F75E14EA20}" srcOrd="0" destOrd="0" presId="urn:microsoft.com/office/officeart/2005/8/layout/vList2"/>
    <dgm:cxn modelId="{25F21369-F55D-4854-BB39-C6C1A345121A}" type="presOf" srcId="{3219C8DE-4C29-4E99-8F39-5B19DCD45690}" destId="{B771F7F5-FBE3-4213-BD80-50CF0C8165BA}"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ADA2A718-A479-47FB-A5A0-F6D800972BA8}" type="presOf" srcId="{E7F37938-A5B5-43FB-9358-D64B9A5B0B5A}" destId="{1AB898C2-5937-442C-A082-8C23C38F5D24}" srcOrd="0" destOrd="0" presId="urn:microsoft.com/office/officeart/2005/8/layout/vList2"/>
    <dgm:cxn modelId="{618E9F6B-6D88-42EB-892D-A17339950B0F}" type="presOf" srcId="{F5B26BB6-1230-4C80-81ED-C2CAE81932B8}" destId="{DBFC9C2E-CA61-4B56-920F-A171515107AB}" srcOrd="0" destOrd="0" presId="urn:microsoft.com/office/officeart/2005/8/layout/vList2"/>
    <dgm:cxn modelId="{F72A1F2E-A641-48C0-8877-055AE6654291}" type="presParOf" srcId="{7F06439A-05A9-4CDF-B269-630B4988CED2}" destId="{841CCE9E-2D6C-4D29-B11E-663B78D01FB8}" srcOrd="0" destOrd="0" presId="urn:microsoft.com/office/officeart/2005/8/layout/vList2"/>
    <dgm:cxn modelId="{F125B907-AE5A-43A0-B785-4E3A152B73B7}" type="presParOf" srcId="{7F06439A-05A9-4CDF-B269-630B4988CED2}" destId="{0FF7E81C-D786-4123-AA98-A12DEF5CD93C}" srcOrd="1" destOrd="0" presId="urn:microsoft.com/office/officeart/2005/8/layout/vList2"/>
    <dgm:cxn modelId="{0EA922AB-2EC3-4226-A8A1-9314FDE1D3C3}" type="presParOf" srcId="{7F06439A-05A9-4CDF-B269-630B4988CED2}" destId="{248D923F-B5B0-46BF-B2EE-88E7552FF07B}" srcOrd="2" destOrd="0" presId="urn:microsoft.com/office/officeart/2005/8/layout/vList2"/>
    <dgm:cxn modelId="{D53FA925-A97C-4850-8BB0-B384734E9134}" type="presParOf" srcId="{7F06439A-05A9-4CDF-B269-630B4988CED2}" destId="{5994F759-9532-4E01-9EE1-8B30CE7FEFE0}" srcOrd="3" destOrd="0" presId="urn:microsoft.com/office/officeart/2005/8/layout/vList2"/>
    <dgm:cxn modelId="{83D93CB8-69B6-43B2-A845-14D509E6131A}" type="presParOf" srcId="{7F06439A-05A9-4CDF-B269-630B4988CED2}" destId="{D24187AA-9CF1-4A13-878F-25C47F74E9D5}" srcOrd="4" destOrd="0" presId="urn:microsoft.com/office/officeart/2005/8/layout/vList2"/>
    <dgm:cxn modelId="{8E481E1A-BF1E-49D4-98D4-CFBD5653E7C2}" type="presParOf" srcId="{7F06439A-05A9-4CDF-B269-630B4988CED2}" destId="{919B8F32-88FA-49E7-A11E-8763EA54F4F0}" srcOrd="5" destOrd="0" presId="urn:microsoft.com/office/officeart/2005/8/layout/vList2"/>
    <dgm:cxn modelId="{220F40E7-DE4F-47F7-B091-39A80B32A291}" type="presParOf" srcId="{7F06439A-05A9-4CDF-B269-630B4988CED2}" destId="{DBFC9C2E-CA61-4B56-920F-A171515107AB}" srcOrd="6" destOrd="0" presId="urn:microsoft.com/office/officeart/2005/8/layout/vList2"/>
    <dgm:cxn modelId="{2158C899-67A0-4FBD-95DD-0D4369280EEC}" type="presParOf" srcId="{7F06439A-05A9-4CDF-B269-630B4988CED2}" destId="{6B2FF1A6-4DB6-43B2-8637-A5545ECF5EC2}" srcOrd="7" destOrd="0" presId="urn:microsoft.com/office/officeart/2005/8/layout/vList2"/>
    <dgm:cxn modelId="{B002D470-2270-486E-9DA6-9993E43B2E9D}" type="presParOf" srcId="{7F06439A-05A9-4CDF-B269-630B4988CED2}" destId="{3D1E4E7F-0588-490B-B521-4DF340E8FD9D}" srcOrd="8" destOrd="0" presId="urn:microsoft.com/office/officeart/2005/8/layout/vList2"/>
    <dgm:cxn modelId="{D3C07619-6A0A-48CE-93B6-0EB86E713BB3}" type="presParOf" srcId="{7F06439A-05A9-4CDF-B269-630B4988CED2}" destId="{09876E68-AB6E-40CC-B78D-6D003C0C5AC0}" srcOrd="9" destOrd="0" presId="urn:microsoft.com/office/officeart/2005/8/layout/vList2"/>
    <dgm:cxn modelId="{E8610C5E-7B7C-4E7F-B5F7-2B980DA2E6B9}" type="presParOf" srcId="{7F06439A-05A9-4CDF-B269-630B4988CED2}" destId="{92E000FD-5F53-4B82-B7F6-F7F75E14EA20}" srcOrd="10" destOrd="0" presId="urn:microsoft.com/office/officeart/2005/8/layout/vList2"/>
    <dgm:cxn modelId="{958268E5-9230-434B-83B0-D584C6CF3087}" type="presParOf" srcId="{7F06439A-05A9-4CDF-B269-630B4988CED2}" destId="{F9638DBF-8CC3-491C-AFE7-306F024BD6ED}" srcOrd="11" destOrd="0" presId="urn:microsoft.com/office/officeart/2005/8/layout/vList2"/>
    <dgm:cxn modelId="{0399F9CB-FF0F-4B23-B708-C3A8797E1C16}" type="presParOf" srcId="{7F06439A-05A9-4CDF-B269-630B4988CED2}" destId="{651845D9-4EB0-4BDE-B757-B34E28D1D7AD}" srcOrd="12" destOrd="0" presId="urn:microsoft.com/office/officeart/2005/8/layout/vList2"/>
    <dgm:cxn modelId="{D2A3E512-CD0D-43A4-88A4-54F711621AA0}" type="presParOf" srcId="{7F06439A-05A9-4CDF-B269-630B4988CED2}" destId="{8D7F6C46-B94F-41DC-A227-5D72B4EF4B60}" srcOrd="13" destOrd="0" presId="urn:microsoft.com/office/officeart/2005/8/layout/vList2"/>
    <dgm:cxn modelId="{30DB474E-6955-42E3-964A-1FAB34D9DFAA}" type="presParOf" srcId="{7F06439A-05A9-4CDF-B269-630B4988CED2}" destId="{B771F7F5-FBE3-4213-BD80-50CF0C8165BA}" srcOrd="14" destOrd="0" presId="urn:microsoft.com/office/officeart/2005/8/layout/vList2"/>
    <dgm:cxn modelId="{60203FC9-9E64-4450-999C-FC54DE54C7B8}" type="presParOf" srcId="{7F06439A-05A9-4CDF-B269-630B4988CED2}" destId="{E18FE1EF-0F8D-4070-9311-32781B5ED2F7}" srcOrd="15" destOrd="0" presId="urn:microsoft.com/office/officeart/2005/8/layout/vList2"/>
    <dgm:cxn modelId="{CBAC397A-30AA-497A-8237-4F9D27FDA859}" type="presParOf" srcId="{7F06439A-05A9-4CDF-B269-630B4988CED2}" destId="{5F0F01D7-3509-4162-AC15-BFBCF17E5826}" srcOrd="16" destOrd="0" presId="urn:microsoft.com/office/officeart/2005/8/layout/vList2"/>
    <dgm:cxn modelId="{9D94BEF7-79F6-41F8-A341-486B2F4FD382}" type="presParOf" srcId="{7F06439A-05A9-4CDF-B269-630B4988CED2}" destId="{E1542129-9384-4902-862B-0682BB11E327}" srcOrd="17" destOrd="0" presId="urn:microsoft.com/office/officeart/2005/8/layout/vList2"/>
    <dgm:cxn modelId="{0961329E-F687-4F2A-8435-74BAEC2F1372}" type="presParOf" srcId="{7F06439A-05A9-4CDF-B269-630B4988CED2}" destId="{C2C88AD8-F17D-47EF-B4F4-D3197D7F1DD9}" srcOrd="18" destOrd="0" presId="urn:microsoft.com/office/officeart/2005/8/layout/vList2"/>
    <dgm:cxn modelId="{6F75B78F-1419-412D-BD32-F407C8CE5D72}" type="presParOf" srcId="{7F06439A-05A9-4CDF-B269-630B4988CED2}" destId="{B377CE05-D358-4C65-90AE-5BFD6E363188}" srcOrd="19" destOrd="0" presId="urn:microsoft.com/office/officeart/2005/8/layout/vList2"/>
    <dgm:cxn modelId="{251275D6-821B-4B95-9B38-4719CF1113EB}" type="presParOf" srcId="{7F06439A-05A9-4CDF-B269-630B4988CED2}" destId="{1AB898C2-5937-442C-A082-8C23C38F5D24}" srcOrd="20" destOrd="0" presId="urn:microsoft.com/office/officeart/2005/8/layout/vList2"/>
    <dgm:cxn modelId="{37450A20-1A6B-4486-9815-F21E65FD7AFC}" type="presParOf" srcId="{7F06439A-05A9-4CDF-B269-630B4988CED2}" destId="{BBED6A77-F413-4DF3-81CD-214B5537BDD9}" srcOrd="21" destOrd="0" presId="urn:microsoft.com/office/officeart/2005/8/layout/vList2"/>
    <dgm:cxn modelId="{99A7742F-5F0E-4A53-9E5F-0FF2795C6E46}" type="presParOf" srcId="{7F06439A-05A9-4CDF-B269-630B4988CED2}" destId="{45258D98-DF9F-40AA-81BE-5AF14B47E4C5}" srcOrd="22" destOrd="0" presId="urn:microsoft.com/office/officeart/2005/8/layout/vList2"/>
    <dgm:cxn modelId="{FC4049C0-04EA-4B5A-AAFC-EC692CF6E944}" type="presParOf" srcId="{7F06439A-05A9-4CDF-B269-630B4988CED2}" destId="{E897CAF6-5F70-4A08-A484-CBF7182D5D39}" srcOrd="23" destOrd="0" presId="urn:microsoft.com/office/officeart/2005/8/layout/vList2"/>
    <dgm:cxn modelId="{C67AC463-AD67-4341-8980-75D9A7E0F117}"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E585944C-4C98-4C00-B2A6-1D5EB79346F4}" srcId="{BAA3DB9A-F2B7-4BB9-9592-A2D941D3F6A5}" destId="{D8306CE7-A8DD-4FA9-921A-971488821BA4}" srcOrd="2" destOrd="0" parTransId="{C607B37D-75FD-4868-B8EC-5ED5A03B88F3}" sibTransId="{5B05FC5C-2A50-4967-8CD8-940FD94A2571}"/>
    <dgm:cxn modelId="{8DF55598-8077-4A88-A081-1C5A018E0325}" srcId="{BAA3DB9A-F2B7-4BB9-9592-A2D941D3F6A5}" destId="{B06C2180-C0F1-41B9-A1A8-F45131311D3E}" srcOrd="9" destOrd="0" parTransId="{5A100804-46F0-40B1-AA36-289626184F5C}" sibTransId="{7AECDBC1-B200-4E32-A7F1-D4A306C1A0D6}"/>
    <dgm:cxn modelId="{125561BE-1EEC-4FF2-87D4-E8C7AC99159D}" srcId="{BAA3DB9A-F2B7-4BB9-9592-A2D941D3F6A5}" destId="{86553A83-2232-4FDB-BB46-1A6D0E0D8619}" srcOrd="8" destOrd="0" parTransId="{FFC32D27-7101-44A2-B639-365C0741B319}" sibTransId="{E5F95B27-B4F3-4BF4-8A2A-CFAE6F8E8BE4}"/>
    <dgm:cxn modelId="{EAF3D8D3-8120-418C-84A1-A64379166042}" type="presOf" srcId="{86553A83-2232-4FDB-BB46-1A6D0E0D8619}" destId="{5F0F01D7-3509-4162-AC15-BFBCF17E5826}"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A61B8221-0681-470C-ABC0-469F9EBC9634}" type="presOf" srcId="{3219C8DE-4C29-4E99-8F39-5B19DCD45690}" destId="{B771F7F5-FBE3-4213-BD80-50CF0C8165BA}"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7DD35105-B8B3-44B9-B5D2-B74A3DAD917A}" srcId="{BAA3DB9A-F2B7-4BB9-9592-A2D941D3F6A5}" destId="{E7F37938-A5B5-43FB-9358-D64B9A5B0B5A}" srcOrd="10" destOrd="0" parTransId="{AF2F96BA-0BD5-447E-95CA-9FDD60B05ED4}" sibTransId="{A3694D06-66EC-4E4E-A436-D0A7623A3466}"/>
    <dgm:cxn modelId="{3A68C8E9-E70C-466D-BF8C-5DC1E9205E94}" type="presOf" srcId="{F5B26BB6-1230-4C80-81ED-C2CAE81932B8}" destId="{DBFC9C2E-CA61-4B56-920F-A171515107AB}"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C6F6FD4D-F75C-428A-AB8B-1A3C9919B22B}" type="presOf" srcId="{E7F37938-A5B5-43FB-9358-D64B9A5B0B5A}" destId="{1AB898C2-5937-442C-A082-8C23C38F5D24}" srcOrd="0" destOrd="0" presId="urn:microsoft.com/office/officeart/2005/8/layout/vList2"/>
    <dgm:cxn modelId="{E05101EA-047A-4F76-9D13-F70B6FDCE5FE}" type="presOf" srcId="{E47334BF-354F-4465-8622-4C3A94AA2A2B}" destId="{EF01BEE7-E4DC-40B1-B4B2-1C720288E21C}" srcOrd="0" destOrd="0" presId="urn:microsoft.com/office/officeart/2005/8/layout/vList2"/>
    <dgm:cxn modelId="{F4FC6AFA-B5FC-4F32-80E7-BCBD5F691926}" type="presOf" srcId="{12233024-ED80-4ED4-8166-8BFE7ED2627B}" destId="{92E000FD-5F53-4B82-B7F6-F7F75E14EA20}" srcOrd="0" destOrd="0" presId="urn:microsoft.com/office/officeart/2005/8/layout/vList2"/>
    <dgm:cxn modelId="{C483BA01-8D04-42C4-89E1-AAAF96CC9DE8}" srcId="{BAA3DB9A-F2B7-4BB9-9592-A2D941D3F6A5}" destId="{E47334BF-354F-4465-8622-4C3A94AA2A2B}" srcOrd="12" destOrd="0" parTransId="{A53617AD-B108-4715-A97B-E8357801FCFF}" sibTransId="{44590359-DBCD-4E84-9CE1-EC1ABEA7E078}"/>
    <dgm:cxn modelId="{5FD2F28B-ADC4-475A-8DBC-7606017DF913}" srcId="{BAA3DB9A-F2B7-4BB9-9592-A2D941D3F6A5}" destId="{6864117F-27C6-4331-B7A6-5B29BEC349CB}" srcOrd="11" destOrd="0" parTransId="{C75CCC63-60E0-4A3D-BA52-CA078B806084}" sibTransId="{F2FFDACF-D252-4169-8157-E9E9CA9EF158}"/>
    <dgm:cxn modelId="{BAC9F12D-9B79-4C0D-B910-559ED94C84AC}" srcId="{BAA3DB9A-F2B7-4BB9-9592-A2D941D3F6A5}" destId="{F5B26BB6-1230-4C80-81ED-C2CAE81932B8}" srcOrd="3" destOrd="0" parTransId="{395DC21B-D2FF-4837-955D-35ADACAB1C9F}" sibTransId="{115A1298-E46E-4DD8-8A0F-080A1DBA59CF}"/>
    <dgm:cxn modelId="{7E3A9EEC-F217-43F8-BBC0-E5384CAE56A6}" srcId="{BAA3DB9A-F2B7-4BB9-9592-A2D941D3F6A5}" destId="{BD78CCDE-8AC4-4B1C-9922-80AC51D79B09}" srcOrd="4" destOrd="0" parTransId="{AB57BBE6-FD94-4DFF-AE7C-8328FC7EECD8}" sibTransId="{37A038FC-C022-4B3A-A6AD-3B1599456617}"/>
    <dgm:cxn modelId="{B6B81115-4DDC-4125-B833-3F6478C13EDF}" srcId="{BAA3DB9A-F2B7-4BB9-9592-A2D941D3F6A5}" destId="{12233024-ED80-4ED4-8166-8BFE7ED2627B}" srcOrd="5" destOrd="0" parTransId="{312D8DB4-9B7A-4E9A-8E0C-93FF8345A7A4}" sibTransId="{F3DE01B1-DF06-486E-B36B-FE07650E6746}"/>
    <dgm:cxn modelId="{029BD251-86DA-4479-9A0E-C61E42544669}" type="presOf" srcId="{6864117F-27C6-4331-B7A6-5B29BEC349CB}" destId="{45258D98-DF9F-40AA-81BE-5AF14B47E4C5}" srcOrd="0" destOrd="0" presId="urn:microsoft.com/office/officeart/2005/8/layout/vList2"/>
    <dgm:cxn modelId="{7BAAA41D-A87E-42D0-9812-658046C70164}" type="presOf" srcId="{14A6DAAF-30FC-42A8-915F-B0467BAA2BB0}" destId="{248D923F-B5B0-46BF-B2EE-88E7552FF07B}" srcOrd="0" destOrd="0" presId="urn:microsoft.com/office/officeart/2005/8/layout/vList2"/>
    <dgm:cxn modelId="{82911167-7A84-4CC9-9C21-416013E5B7B9}" type="presOf" srcId="{CBA7B395-71E6-4A32-B450-A7410BD5697A}" destId="{841CCE9E-2D6C-4D29-B11E-663B78D01FB8}" srcOrd="0" destOrd="0" presId="urn:microsoft.com/office/officeart/2005/8/layout/vList2"/>
    <dgm:cxn modelId="{FDCD1CFC-5426-4A56-A0AC-02A65B3C3654}" type="presOf" srcId="{D8306CE7-A8DD-4FA9-921A-971488821BA4}" destId="{D24187AA-9CF1-4A13-878F-25C47F74E9D5}" srcOrd="0" destOrd="0" presId="urn:microsoft.com/office/officeart/2005/8/layout/vList2"/>
    <dgm:cxn modelId="{E7F3F8BC-7C49-4B58-B09D-5BA125584736}" type="presOf" srcId="{BB5A0701-CAFC-411F-9F13-2B98F9DD18C8}" destId="{651845D9-4EB0-4BDE-B757-B34E28D1D7AD}" srcOrd="0" destOrd="0" presId="urn:microsoft.com/office/officeart/2005/8/layout/vList2"/>
    <dgm:cxn modelId="{FCAED1A4-F096-457F-9835-6E9FFF93F8B2}" type="presOf" srcId="{B06C2180-C0F1-41B9-A1A8-F45131311D3E}" destId="{C2C88AD8-F17D-47EF-B4F4-D3197D7F1DD9}" srcOrd="0" destOrd="0" presId="urn:microsoft.com/office/officeart/2005/8/layout/vList2"/>
    <dgm:cxn modelId="{F767C20E-B1F5-4727-ABB6-91F2D11F1FBC}" type="presOf" srcId="{BD78CCDE-8AC4-4B1C-9922-80AC51D79B09}" destId="{3D1E4E7F-0588-490B-B521-4DF340E8FD9D}" srcOrd="0" destOrd="0" presId="urn:microsoft.com/office/officeart/2005/8/layout/vList2"/>
    <dgm:cxn modelId="{72F73FC3-F8D7-4560-A091-F546B6BA86F7}" type="presOf" srcId="{BAA3DB9A-F2B7-4BB9-9592-A2D941D3F6A5}" destId="{7F06439A-05A9-4CDF-B269-630B4988CED2}"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BEEE752E-A169-409E-8784-D4C8AEF6FAB3}" type="presParOf" srcId="{7F06439A-05A9-4CDF-B269-630B4988CED2}" destId="{841CCE9E-2D6C-4D29-B11E-663B78D01FB8}" srcOrd="0" destOrd="0" presId="urn:microsoft.com/office/officeart/2005/8/layout/vList2"/>
    <dgm:cxn modelId="{0F4B7C6F-0A22-4A38-A3FC-713272EA068D}" type="presParOf" srcId="{7F06439A-05A9-4CDF-B269-630B4988CED2}" destId="{0FF7E81C-D786-4123-AA98-A12DEF5CD93C}" srcOrd="1" destOrd="0" presId="urn:microsoft.com/office/officeart/2005/8/layout/vList2"/>
    <dgm:cxn modelId="{FC455089-E05C-4F63-A1AB-C92D60BD90D2}" type="presParOf" srcId="{7F06439A-05A9-4CDF-B269-630B4988CED2}" destId="{248D923F-B5B0-46BF-B2EE-88E7552FF07B}" srcOrd="2" destOrd="0" presId="urn:microsoft.com/office/officeart/2005/8/layout/vList2"/>
    <dgm:cxn modelId="{844F8A56-A475-4AA3-A2F2-1D31B00EFBCE}" type="presParOf" srcId="{7F06439A-05A9-4CDF-B269-630B4988CED2}" destId="{5994F759-9532-4E01-9EE1-8B30CE7FEFE0}" srcOrd="3" destOrd="0" presId="urn:microsoft.com/office/officeart/2005/8/layout/vList2"/>
    <dgm:cxn modelId="{FFF2B622-6B0C-4C43-87EC-0359088CE358}" type="presParOf" srcId="{7F06439A-05A9-4CDF-B269-630B4988CED2}" destId="{D24187AA-9CF1-4A13-878F-25C47F74E9D5}" srcOrd="4" destOrd="0" presId="urn:microsoft.com/office/officeart/2005/8/layout/vList2"/>
    <dgm:cxn modelId="{8DBD5BCA-10E0-44D9-8366-E58FB1847820}" type="presParOf" srcId="{7F06439A-05A9-4CDF-B269-630B4988CED2}" destId="{919B8F32-88FA-49E7-A11E-8763EA54F4F0}" srcOrd="5" destOrd="0" presId="urn:microsoft.com/office/officeart/2005/8/layout/vList2"/>
    <dgm:cxn modelId="{ED4909F2-4E37-4878-BD60-7316A1DF25AF}" type="presParOf" srcId="{7F06439A-05A9-4CDF-B269-630B4988CED2}" destId="{DBFC9C2E-CA61-4B56-920F-A171515107AB}" srcOrd="6" destOrd="0" presId="urn:microsoft.com/office/officeart/2005/8/layout/vList2"/>
    <dgm:cxn modelId="{E30F33AF-F513-4544-AEC2-7D0A6C15228E}" type="presParOf" srcId="{7F06439A-05A9-4CDF-B269-630B4988CED2}" destId="{6B2FF1A6-4DB6-43B2-8637-A5545ECF5EC2}" srcOrd="7" destOrd="0" presId="urn:microsoft.com/office/officeart/2005/8/layout/vList2"/>
    <dgm:cxn modelId="{520EF8E5-85A1-456F-90AF-DDE697BF3EEB}" type="presParOf" srcId="{7F06439A-05A9-4CDF-B269-630B4988CED2}" destId="{3D1E4E7F-0588-490B-B521-4DF340E8FD9D}" srcOrd="8" destOrd="0" presId="urn:microsoft.com/office/officeart/2005/8/layout/vList2"/>
    <dgm:cxn modelId="{FFF34FCA-D01D-4AF0-833E-F7FEFEB13484}" type="presParOf" srcId="{7F06439A-05A9-4CDF-B269-630B4988CED2}" destId="{09876E68-AB6E-40CC-B78D-6D003C0C5AC0}" srcOrd="9" destOrd="0" presId="urn:microsoft.com/office/officeart/2005/8/layout/vList2"/>
    <dgm:cxn modelId="{1903B221-967C-4B4A-AF59-CF3295A24B41}" type="presParOf" srcId="{7F06439A-05A9-4CDF-B269-630B4988CED2}" destId="{92E000FD-5F53-4B82-B7F6-F7F75E14EA20}" srcOrd="10" destOrd="0" presId="urn:microsoft.com/office/officeart/2005/8/layout/vList2"/>
    <dgm:cxn modelId="{75EF2A81-EE8F-4A5C-843A-66159547E02D}" type="presParOf" srcId="{7F06439A-05A9-4CDF-B269-630B4988CED2}" destId="{F9638DBF-8CC3-491C-AFE7-306F024BD6ED}" srcOrd="11" destOrd="0" presId="urn:microsoft.com/office/officeart/2005/8/layout/vList2"/>
    <dgm:cxn modelId="{326402EC-E74F-41A7-8239-9BF01653F0A2}" type="presParOf" srcId="{7F06439A-05A9-4CDF-B269-630B4988CED2}" destId="{651845D9-4EB0-4BDE-B757-B34E28D1D7AD}" srcOrd="12" destOrd="0" presId="urn:microsoft.com/office/officeart/2005/8/layout/vList2"/>
    <dgm:cxn modelId="{00172708-B5AB-4EBB-BFD4-6D9E4E21FEE6}" type="presParOf" srcId="{7F06439A-05A9-4CDF-B269-630B4988CED2}" destId="{8D7F6C46-B94F-41DC-A227-5D72B4EF4B60}" srcOrd="13" destOrd="0" presId="urn:microsoft.com/office/officeart/2005/8/layout/vList2"/>
    <dgm:cxn modelId="{D6ADD831-1D40-49E4-A796-F12785413A96}" type="presParOf" srcId="{7F06439A-05A9-4CDF-B269-630B4988CED2}" destId="{B771F7F5-FBE3-4213-BD80-50CF0C8165BA}" srcOrd="14" destOrd="0" presId="urn:microsoft.com/office/officeart/2005/8/layout/vList2"/>
    <dgm:cxn modelId="{B61E3D84-344E-449D-A6B1-456A37B9B211}" type="presParOf" srcId="{7F06439A-05A9-4CDF-B269-630B4988CED2}" destId="{E18FE1EF-0F8D-4070-9311-32781B5ED2F7}" srcOrd="15" destOrd="0" presId="urn:microsoft.com/office/officeart/2005/8/layout/vList2"/>
    <dgm:cxn modelId="{E2341FC9-D9B3-4702-8C5D-B9CA94623B1C}" type="presParOf" srcId="{7F06439A-05A9-4CDF-B269-630B4988CED2}" destId="{5F0F01D7-3509-4162-AC15-BFBCF17E5826}" srcOrd="16" destOrd="0" presId="urn:microsoft.com/office/officeart/2005/8/layout/vList2"/>
    <dgm:cxn modelId="{FC61D319-9AC8-42C3-BF16-CD3A86722930}" type="presParOf" srcId="{7F06439A-05A9-4CDF-B269-630B4988CED2}" destId="{E1542129-9384-4902-862B-0682BB11E327}" srcOrd="17" destOrd="0" presId="urn:microsoft.com/office/officeart/2005/8/layout/vList2"/>
    <dgm:cxn modelId="{FBFCC2EA-4582-4C45-8A4C-81AB0AE95666}" type="presParOf" srcId="{7F06439A-05A9-4CDF-B269-630B4988CED2}" destId="{C2C88AD8-F17D-47EF-B4F4-D3197D7F1DD9}" srcOrd="18" destOrd="0" presId="urn:microsoft.com/office/officeart/2005/8/layout/vList2"/>
    <dgm:cxn modelId="{39E0D684-8C7B-4870-98B7-F7BFCB0CC4D5}" type="presParOf" srcId="{7F06439A-05A9-4CDF-B269-630B4988CED2}" destId="{B377CE05-D358-4C65-90AE-5BFD6E363188}" srcOrd="19" destOrd="0" presId="urn:microsoft.com/office/officeart/2005/8/layout/vList2"/>
    <dgm:cxn modelId="{B6536B52-ECAF-4881-895A-404789F552B8}" type="presParOf" srcId="{7F06439A-05A9-4CDF-B269-630B4988CED2}" destId="{1AB898C2-5937-442C-A082-8C23C38F5D24}" srcOrd="20" destOrd="0" presId="urn:microsoft.com/office/officeart/2005/8/layout/vList2"/>
    <dgm:cxn modelId="{B354929E-1827-465C-830A-C25D157A1458}" type="presParOf" srcId="{7F06439A-05A9-4CDF-B269-630B4988CED2}" destId="{BBED6A77-F413-4DF3-81CD-214B5537BDD9}" srcOrd="21" destOrd="0" presId="urn:microsoft.com/office/officeart/2005/8/layout/vList2"/>
    <dgm:cxn modelId="{D47A79A8-5119-4AA7-B2B4-BB6BDDCEE579}" type="presParOf" srcId="{7F06439A-05A9-4CDF-B269-630B4988CED2}" destId="{45258D98-DF9F-40AA-81BE-5AF14B47E4C5}" srcOrd="22" destOrd="0" presId="urn:microsoft.com/office/officeart/2005/8/layout/vList2"/>
    <dgm:cxn modelId="{20A13129-FAAB-4FCA-BFC5-6C7CB4186FF8}" type="presParOf" srcId="{7F06439A-05A9-4CDF-B269-630B4988CED2}" destId="{E897CAF6-5F70-4A08-A484-CBF7182D5D39}" srcOrd="23" destOrd="0" presId="urn:microsoft.com/office/officeart/2005/8/layout/vList2"/>
    <dgm:cxn modelId="{405E990A-51B0-446D-B0DB-200BB4D6B511}"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269CF4-A26B-45E5-B793-C1DB26EB95FE}">
      <dsp:nvSpPr>
        <dsp:cNvPr id="0" name=""/>
        <dsp:cNvSpPr/>
      </dsp:nvSpPr>
      <dsp:spPr>
        <a:xfrm>
          <a:off x="0" y="2934"/>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Investment</a:t>
          </a:r>
          <a:endParaRPr lang="en-US" sz="1800" b="1" kern="1200" dirty="0"/>
        </a:p>
      </dsp:txBody>
      <dsp:txXfrm>
        <a:off x="0" y="2934"/>
        <a:ext cx="3000396" cy="273521"/>
      </dsp:txXfrm>
    </dsp:sp>
    <dsp:sp modelId="{994406BD-0C90-492D-971C-DABEADFB1811}">
      <dsp:nvSpPr>
        <dsp:cNvPr id="0" name=""/>
        <dsp:cNvSpPr/>
      </dsp:nvSpPr>
      <dsp:spPr>
        <a:xfrm>
          <a:off x="0" y="285554"/>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285554"/>
        <a:ext cx="3000396" cy="273521"/>
      </dsp:txXfrm>
    </dsp:sp>
    <dsp:sp modelId="{745B547D-2065-4F5B-A480-18BBD045C9A7}">
      <dsp:nvSpPr>
        <dsp:cNvPr id="0" name=""/>
        <dsp:cNvSpPr/>
      </dsp:nvSpPr>
      <dsp:spPr>
        <a:xfrm>
          <a:off x="0" y="568174"/>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Exploration</a:t>
          </a:r>
          <a:endParaRPr lang="en-US" sz="1800" b="1" kern="1200" dirty="0"/>
        </a:p>
      </dsp:txBody>
      <dsp:txXfrm>
        <a:off x="0" y="568174"/>
        <a:ext cx="3000396" cy="273521"/>
      </dsp:txXfrm>
    </dsp:sp>
    <dsp:sp modelId="{DB7C5D4B-9CFA-4ECA-9E8C-F512ABE91FC4}">
      <dsp:nvSpPr>
        <dsp:cNvPr id="0" name=""/>
        <dsp:cNvSpPr/>
      </dsp:nvSpPr>
      <dsp:spPr>
        <a:xfrm>
          <a:off x="0" y="850795"/>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850795"/>
        <a:ext cx="3000396" cy="273521"/>
      </dsp:txXfrm>
    </dsp:sp>
    <dsp:sp modelId="{20D94838-B38E-46D7-8896-6C804BD8F110}">
      <dsp:nvSpPr>
        <dsp:cNvPr id="0" name=""/>
        <dsp:cNvSpPr/>
      </dsp:nvSpPr>
      <dsp:spPr>
        <a:xfrm>
          <a:off x="0" y="1133415"/>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Development</a:t>
          </a:r>
          <a:endParaRPr lang="en-US" sz="1800" b="1" kern="1200" dirty="0"/>
        </a:p>
      </dsp:txBody>
      <dsp:txXfrm>
        <a:off x="0" y="1133415"/>
        <a:ext cx="3000396" cy="273521"/>
      </dsp:txXfrm>
    </dsp:sp>
    <dsp:sp modelId="{60F60EDF-EB1A-4A5A-ACA3-4E61048CD0AF}">
      <dsp:nvSpPr>
        <dsp:cNvPr id="0" name=""/>
        <dsp:cNvSpPr/>
      </dsp:nvSpPr>
      <dsp:spPr>
        <a:xfrm>
          <a:off x="0" y="1416035"/>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1416035"/>
        <a:ext cx="3000396" cy="273521"/>
      </dsp:txXfrm>
    </dsp:sp>
    <dsp:sp modelId="{0C3AE6EE-BC7C-43D0-A9FE-B4999634207D}">
      <dsp:nvSpPr>
        <dsp:cNvPr id="0" name=""/>
        <dsp:cNvSpPr/>
      </dsp:nvSpPr>
      <dsp:spPr>
        <a:xfrm>
          <a:off x="0" y="1698655"/>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Mine operation</a:t>
          </a:r>
          <a:endParaRPr lang="en-US" sz="1800" b="1" kern="1200" dirty="0"/>
        </a:p>
      </dsp:txBody>
      <dsp:txXfrm>
        <a:off x="0" y="1698655"/>
        <a:ext cx="3000396" cy="273521"/>
      </dsp:txXfrm>
    </dsp:sp>
    <dsp:sp modelId="{682587D3-5B61-4B62-A065-A44AB7CFE8B6}">
      <dsp:nvSpPr>
        <dsp:cNvPr id="0" name=""/>
        <dsp:cNvSpPr/>
      </dsp:nvSpPr>
      <dsp:spPr>
        <a:xfrm>
          <a:off x="0" y="1981275"/>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1981275"/>
        <a:ext cx="3000396" cy="273521"/>
      </dsp:txXfrm>
    </dsp:sp>
    <dsp:sp modelId="{E07F66C4-340C-43B8-9A06-0618CE158CBC}">
      <dsp:nvSpPr>
        <dsp:cNvPr id="0" name=""/>
        <dsp:cNvSpPr/>
      </dsp:nvSpPr>
      <dsp:spPr>
        <a:xfrm>
          <a:off x="0" y="2263896"/>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Processing</a:t>
          </a:r>
          <a:endParaRPr lang="en-US" sz="1800" b="1" kern="1200" dirty="0"/>
        </a:p>
      </dsp:txBody>
      <dsp:txXfrm>
        <a:off x="0" y="2263896"/>
        <a:ext cx="3000396" cy="273521"/>
      </dsp:txXfrm>
    </dsp:sp>
    <dsp:sp modelId="{E02B0FB6-B5ED-42E6-8225-23A09507815D}">
      <dsp:nvSpPr>
        <dsp:cNvPr id="0" name=""/>
        <dsp:cNvSpPr/>
      </dsp:nvSpPr>
      <dsp:spPr>
        <a:xfrm>
          <a:off x="0" y="2546516"/>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2546516"/>
        <a:ext cx="3000396" cy="273521"/>
      </dsp:txXfrm>
    </dsp:sp>
    <dsp:sp modelId="{CEBC48C6-3AF2-4AFA-88A3-E5EF0852AB94}">
      <dsp:nvSpPr>
        <dsp:cNvPr id="0" name=""/>
        <dsp:cNvSpPr/>
      </dsp:nvSpPr>
      <dsp:spPr>
        <a:xfrm>
          <a:off x="0" y="2829136"/>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Marketing and sales</a:t>
          </a:r>
          <a:endParaRPr lang="en-US" sz="1800" b="1" kern="1200" dirty="0"/>
        </a:p>
      </dsp:txBody>
      <dsp:txXfrm>
        <a:off x="0" y="2829136"/>
        <a:ext cx="3000396" cy="273521"/>
      </dsp:txXfrm>
    </dsp:sp>
    <dsp:sp modelId="{EC4CEC10-3CF9-4F8B-B828-FAF2796F0AD2}">
      <dsp:nvSpPr>
        <dsp:cNvPr id="0" name=""/>
        <dsp:cNvSpPr/>
      </dsp:nvSpPr>
      <dsp:spPr>
        <a:xfrm>
          <a:off x="0" y="3111756"/>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3111756"/>
        <a:ext cx="3000396" cy="273521"/>
      </dsp:txXfrm>
    </dsp:sp>
    <dsp:sp modelId="{5FF8EB6C-D9D9-4750-9E40-3CFC2BB97E82}">
      <dsp:nvSpPr>
        <dsp:cNvPr id="0" name=""/>
        <dsp:cNvSpPr/>
      </dsp:nvSpPr>
      <dsp:spPr>
        <a:xfrm>
          <a:off x="0" y="3394376"/>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Operational support</a:t>
          </a:r>
          <a:endParaRPr lang="en-US" sz="1800" b="1" kern="1200" dirty="0"/>
        </a:p>
      </dsp:txBody>
      <dsp:txXfrm>
        <a:off x="0" y="3394376"/>
        <a:ext cx="3000396" cy="273521"/>
      </dsp:txXfrm>
    </dsp:sp>
    <dsp:sp modelId="{DA565D55-649F-4BBF-B164-196E687319E2}">
      <dsp:nvSpPr>
        <dsp:cNvPr id="0" name=""/>
        <dsp:cNvSpPr/>
      </dsp:nvSpPr>
      <dsp:spPr>
        <a:xfrm>
          <a:off x="0" y="3676997"/>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3676997"/>
        <a:ext cx="3000396" cy="273521"/>
      </dsp:txXfrm>
    </dsp:sp>
    <dsp:sp modelId="{DC318F28-5FA8-4623-BF8B-7DD9EA468426}">
      <dsp:nvSpPr>
        <dsp:cNvPr id="0" name=""/>
        <dsp:cNvSpPr/>
      </dsp:nvSpPr>
      <dsp:spPr>
        <a:xfrm>
          <a:off x="0" y="3959617"/>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Administration</a:t>
          </a:r>
          <a:endParaRPr lang="en-US" sz="1800" b="1" kern="1200" dirty="0"/>
        </a:p>
      </dsp:txBody>
      <dsp:txXfrm>
        <a:off x="0" y="3959617"/>
        <a:ext cx="3000396" cy="273521"/>
      </dsp:txXfrm>
    </dsp:sp>
    <dsp:sp modelId="{67DB6237-2B0F-474A-9D6D-66B613FC23F0}">
      <dsp:nvSpPr>
        <dsp:cNvPr id="0" name=""/>
        <dsp:cNvSpPr/>
      </dsp:nvSpPr>
      <dsp:spPr>
        <a:xfrm>
          <a:off x="0" y="4242237"/>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ZA" sz="1800" b="1" kern="1200" dirty="0"/>
        </a:p>
      </dsp:txBody>
      <dsp:txXfrm>
        <a:off x="0" y="4242237"/>
        <a:ext cx="3000396" cy="273521"/>
      </dsp:txXfrm>
    </dsp:sp>
    <dsp:sp modelId="{B868E6E3-ACB9-4D93-8F1B-D15CE237A0B9}">
      <dsp:nvSpPr>
        <dsp:cNvPr id="0" name=""/>
        <dsp:cNvSpPr/>
      </dsp:nvSpPr>
      <dsp:spPr>
        <a:xfrm>
          <a:off x="0" y="4524857"/>
          <a:ext cx="3000396" cy="273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ZA" sz="1800" b="1" kern="1200" dirty="0" smtClean="0"/>
            <a:t>Dividends, taxes, etc</a:t>
          </a:r>
          <a:endParaRPr lang="en-US" sz="1800" b="1" kern="1200" dirty="0"/>
        </a:p>
      </dsp:txBody>
      <dsp:txXfrm>
        <a:off x="0" y="4524857"/>
        <a:ext cx="3000396" cy="27352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1CCE9E-2D6C-4D29-B11E-663B78D01FB8}">
      <dsp:nvSpPr>
        <dsp:cNvPr id="0" name=""/>
        <dsp:cNvSpPr/>
      </dsp:nvSpPr>
      <dsp:spPr>
        <a:xfrm>
          <a:off x="0" y="103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MOBILE PLANT</a:t>
          </a:r>
          <a:endParaRPr lang="en-US" sz="1600" kern="1200" dirty="0"/>
        </a:p>
      </dsp:txBody>
      <dsp:txXfrm>
        <a:off x="0" y="1030"/>
        <a:ext cx="2286016" cy="274492"/>
      </dsp:txXfrm>
    </dsp:sp>
    <dsp:sp modelId="{248D923F-B5B0-46BF-B2EE-88E7552FF07B}">
      <dsp:nvSpPr>
        <dsp:cNvPr id="0" name=""/>
        <dsp:cNvSpPr/>
      </dsp:nvSpPr>
      <dsp:spPr>
        <a:xfrm>
          <a:off x="0" y="28576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85760"/>
        <a:ext cx="2286016" cy="274492"/>
      </dsp:txXfrm>
    </dsp:sp>
    <dsp:sp modelId="{D24187AA-9CF1-4A13-878F-25C47F74E9D5}">
      <dsp:nvSpPr>
        <dsp:cNvPr id="0" name=""/>
        <dsp:cNvSpPr/>
      </dsp:nvSpPr>
      <dsp:spPr>
        <a:xfrm>
          <a:off x="0" y="57049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LHD’s</a:t>
          </a:r>
          <a:endParaRPr lang="en-US" sz="1600" kern="1200" dirty="0"/>
        </a:p>
      </dsp:txBody>
      <dsp:txXfrm>
        <a:off x="0" y="570491"/>
        <a:ext cx="2286016" cy="274492"/>
      </dsp:txXfrm>
    </dsp:sp>
    <dsp:sp modelId="{DBFC9C2E-CA61-4B56-920F-A171515107AB}">
      <dsp:nvSpPr>
        <dsp:cNvPr id="0" name=""/>
        <dsp:cNvSpPr/>
      </dsp:nvSpPr>
      <dsp:spPr>
        <a:xfrm>
          <a:off x="0" y="85522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855221"/>
        <a:ext cx="2286016" cy="274492"/>
      </dsp:txXfrm>
    </dsp:sp>
    <dsp:sp modelId="{3D1E4E7F-0588-490B-B521-4DF340E8FD9D}">
      <dsp:nvSpPr>
        <dsp:cNvPr id="0" name=""/>
        <dsp:cNvSpPr/>
      </dsp:nvSpPr>
      <dsp:spPr>
        <a:xfrm>
          <a:off x="0" y="113995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Dump trucks</a:t>
          </a:r>
          <a:endParaRPr lang="en-US" sz="1600" kern="1200" dirty="0"/>
        </a:p>
      </dsp:txBody>
      <dsp:txXfrm>
        <a:off x="0" y="1139952"/>
        <a:ext cx="2286016" cy="274492"/>
      </dsp:txXfrm>
    </dsp:sp>
    <dsp:sp modelId="{92E000FD-5F53-4B82-B7F6-F7F75E14EA20}">
      <dsp:nvSpPr>
        <dsp:cNvPr id="0" name=""/>
        <dsp:cNvSpPr/>
      </dsp:nvSpPr>
      <dsp:spPr>
        <a:xfrm>
          <a:off x="0" y="142468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424682"/>
        <a:ext cx="2286016" cy="274492"/>
      </dsp:txXfrm>
    </dsp:sp>
    <dsp:sp modelId="{651845D9-4EB0-4BDE-B757-B34E28D1D7AD}">
      <dsp:nvSpPr>
        <dsp:cNvPr id="0" name=""/>
        <dsp:cNvSpPr/>
      </dsp:nvSpPr>
      <dsp:spPr>
        <a:xfrm>
          <a:off x="0" y="170941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Drill rigs</a:t>
          </a:r>
          <a:endParaRPr lang="en-US" sz="1600" kern="1200" dirty="0"/>
        </a:p>
      </dsp:txBody>
      <dsp:txXfrm>
        <a:off x="0" y="1709413"/>
        <a:ext cx="2286016" cy="274492"/>
      </dsp:txXfrm>
    </dsp:sp>
    <dsp:sp modelId="{B771F7F5-FBE3-4213-BD80-50CF0C8165BA}">
      <dsp:nvSpPr>
        <dsp:cNvPr id="0" name=""/>
        <dsp:cNvSpPr/>
      </dsp:nvSpPr>
      <dsp:spPr>
        <a:xfrm>
          <a:off x="0" y="199414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994143"/>
        <a:ext cx="2286016" cy="274492"/>
      </dsp:txXfrm>
    </dsp:sp>
    <dsp:sp modelId="{5F0F01D7-3509-4162-AC15-BFBCF17E5826}">
      <dsp:nvSpPr>
        <dsp:cNvPr id="0" name=""/>
        <dsp:cNvSpPr/>
      </dsp:nvSpPr>
      <dsp:spPr>
        <a:xfrm>
          <a:off x="0" y="227887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Other off road</a:t>
          </a:r>
          <a:endParaRPr lang="en-US" sz="1600" kern="1200" dirty="0"/>
        </a:p>
      </dsp:txBody>
      <dsp:txXfrm>
        <a:off x="0" y="2278873"/>
        <a:ext cx="2286016" cy="274492"/>
      </dsp:txXfrm>
    </dsp:sp>
    <dsp:sp modelId="{C2C88AD8-F17D-47EF-B4F4-D3197D7F1DD9}">
      <dsp:nvSpPr>
        <dsp:cNvPr id="0" name=""/>
        <dsp:cNvSpPr/>
      </dsp:nvSpPr>
      <dsp:spPr>
        <a:xfrm>
          <a:off x="0" y="256360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563604"/>
        <a:ext cx="2286016" cy="274492"/>
      </dsp:txXfrm>
    </dsp:sp>
    <dsp:sp modelId="{1AB898C2-5937-442C-A082-8C23C38F5D24}">
      <dsp:nvSpPr>
        <dsp:cNvPr id="0" name=""/>
        <dsp:cNvSpPr/>
      </dsp:nvSpPr>
      <dsp:spPr>
        <a:xfrm>
          <a:off x="0" y="284833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LDV’s</a:t>
          </a:r>
          <a:endParaRPr lang="en-US" sz="1600" kern="1200" dirty="0"/>
        </a:p>
      </dsp:txBody>
      <dsp:txXfrm>
        <a:off x="0" y="2848334"/>
        <a:ext cx="2286016" cy="274492"/>
      </dsp:txXfrm>
    </dsp:sp>
    <dsp:sp modelId="{45258D98-DF9F-40AA-81BE-5AF14B47E4C5}">
      <dsp:nvSpPr>
        <dsp:cNvPr id="0" name=""/>
        <dsp:cNvSpPr/>
      </dsp:nvSpPr>
      <dsp:spPr>
        <a:xfrm>
          <a:off x="0" y="313306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3133065"/>
        <a:ext cx="2286016" cy="274492"/>
      </dsp:txXfrm>
    </dsp:sp>
    <dsp:sp modelId="{EF01BEE7-E4DC-40B1-B4B2-1C720288E21C}">
      <dsp:nvSpPr>
        <dsp:cNvPr id="0" name=""/>
        <dsp:cNvSpPr/>
      </dsp:nvSpPr>
      <dsp:spPr>
        <a:xfrm>
          <a:off x="0" y="341779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etc</a:t>
          </a:r>
          <a:endParaRPr lang="en-US" sz="1600" kern="1200" dirty="0"/>
        </a:p>
      </dsp:txBody>
      <dsp:txXfrm>
        <a:off x="0" y="3417795"/>
        <a:ext cx="2286016" cy="27449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1CCE9E-2D6C-4D29-B11E-663B78D01FB8}">
      <dsp:nvSpPr>
        <dsp:cNvPr id="0" name=""/>
        <dsp:cNvSpPr/>
      </dsp:nvSpPr>
      <dsp:spPr>
        <a:xfrm>
          <a:off x="0" y="103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MOBILE PLANT</a:t>
          </a:r>
          <a:endParaRPr lang="en-US" sz="1600" kern="1200" dirty="0"/>
        </a:p>
      </dsp:txBody>
      <dsp:txXfrm>
        <a:off x="0" y="1030"/>
        <a:ext cx="2286016" cy="274492"/>
      </dsp:txXfrm>
    </dsp:sp>
    <dsp:sp modelId="{248D923F-B5B0-46BF-B2EE-88E7552FF07B}">
      <dsp:nvSpPr>
        <dsp:cNvPr id="0" name=""/>
        <dsp:cNvSpPr/>
      </dsp:nvSpPr>
      <dsp:spPr>
        <a:xfrm>
          <a:off x="0" y="28576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85760"/>
        <a:ext cx="2286016" cy="274492"/>
      </dsp:txXfrm>
    </dsp:sp>
    <dsp:sp modelId="{D24187AA-9CF1-4A13-878F-25C47F74E9D5}">
      <dsp:nvSpPr>
        <dsp:cNvPr id="0" name=""/>
        <dsp:cNvSpPr/>
      </dsp:nvSpPr>
      <dsp:spPr>
        <a:xfrm>
          <a:off x="0" y="57049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Loaders</a:t>
          </a:r>
          <a:endParaRPr lang="en-US" sz="1600" kern="1200" dirty="0"/>
        </a:p>
      </dsp:txBody>
      <dsp:txXfrm>
        <a:off x="0" y="570491"/>
        <a:ext cx="2286016" cy="274492"/>
      </dsp:txXfrm>
    </dsp:sp>
    <dsp:sp modelId="{DBFC9C2E-CA61-4B56-920F-A171515107AB}">
      <dsp:nvSpPr>
        <dsp:cNvPr id="0" name=""/>
        <dsp:cNvSpPr/>
      </dsp:nvSpPr>
      <dsp:spPr>
        <a:xfrm>
          <a:off x="0" y="85522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855221"/>
        <a:ext cx="2286016" cy="274492"/>
      </dsp:txXfrm>
    </dsp:sp>
    <dsp:sp modelId="{3D1E4E7F-0588-490B-B521-4DF340E8FD9D}">
      <dsp:nvSpPr>
        <dsp:cNvPr id="0" name=""/>
        <dsp:cNvSpPr/>
      </dsp:nvSpPr>
      <dsp:spPr>
        <a:xfrm>
          <a:off x="0" y="113995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Dump trucks</a:t>
          </a:r>
          <a:endParaRPr lang="en-US" sz="1600" kern="1200" dirty="0"/>
        </a:p>
      </dsp:txBody>
      <dsp:txXfrm>
        <a:off x="0" y="1139952"/>
        <a:ext cx="2286016" cy="274492"/>
      </dsp:txXfrm>
    </dsp:sp>
    <dsp:sp modelId="{92E000FD-5F53-4B82-B7F6-F7F75E14EA20}">
      <dsp:nvSpPr>
        <dsp:cNvPr id="0" name=""/>
        <dsp:cNvSpPr/>
      </dsp:nvSpPr>
      <dsp:spPr>
        <a:xfrm>
          <a:off x="0" y="142468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424682"/>
        <a:ext cx="2286016" cy="274492"/>
      </dsp:txXfrm>
    </dsp:sp>
    <dsp:sp modelId="{651845D9-4EB0-4BDE-B757-B34E28D1D7AD}">
      <dsp:nvSpPr>
        <dsp:cNvPr id="0" name=""/>
        <dsp:cNvSpPr/>
      </dsp:nvSpPr>
      <dsp:spPr>
        <a:xfrm>
          <a:off x="0" y="170941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Drill rigs</a:t>
          </a:r>
          <a:endParaRPr lang="en-US" sz="1600" kern="1200" dirty="0"/>
        </a:p>
      </dsp:txBody>
      <dsp:txXfrm>
        <a:off x="0" y="1709413"/>
        <a:ext cx="2286016" cy="274492"/>
      </dsp:txXfrm>
    </dsp:sp>
    <dsp:sp modelId="{B771F7F5-FBE3-4213-BD80-50CF0C8165BA}">
      <dsp:nvSpPr>
        <dsp:cNvPr id="0" name=""/>
        <dsp:cNvSpPr/>
      </dsp:nvSpPr>
      <dsp:spPr>
        <a:xfrm>
          <a:off x="0" y="199414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994143"/>
        <a:ext cx="2286016" cy="274492"/>
      </dsp:txXfrm>
    </dsp:sp>
    <dsp:sp modelId="{5F0F01D7-3509-4162-AC15-BFBCF17E5826}">
      <dsp:nvSpPr>
        <dsp:cNvPr id="0" name=""/>
        <dsp:cNvSpPr/>
      </dsp:nvSpPr>
      <dsp:spPr>
        <a:xfrm>
          <a:off x="0" y="227887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Other off road</a:t>
          </a:r>
          <a:endParaRPr lang="en-US" sz="1600" kern="1200" dirty="0"/>
        </a:p>
      </dsp:txBody>
      <dsp:txXfrm>
        <a:off x="0" y="2278873"/>
        <a:ext cx="2286016" cy="274492"/>
      </dsp:txXfrm>
    </dsp:sp>
    <dsp:sp modelId="{C2C88AD8-F17D-47EF-B4F4-D3197D7F1DD9}">
      <dsp:nvSpPr>
        <dsp:cNvPr id="0" name=""/>
        <dsp:cNvSpPr/>
      </dsp:nvSpPr>
      <dsp:spPr>
        <a:xfrm>
          <a:off x="0" y="256360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563604"/>
        <a:ext cx="2286016" cy="274492"/>
      </dsp:txXfrm>
    </dsp:sp>
    <dsp:sp modelId="{1AB898C2-5937-442C-A082-8C23C38F5D24}">
      <dsp:nvSpPr>
        <dsp:cNvPr id="0" name=""/>
        <dsp:cNvSpPr/>
      </dsp:nvSpPr>
      <dsp:spPr>
        <a:xfrm>
          <a:off x="0" y="284833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LDV’s</a:t>
          </a:r>
          <a:endParaRPr lang="en-US" sz="1600" kern="1200" dirty="0"/>
        </a:p>
      </dsp:txBody>
      <dsp:txXfrm>
        <a:off x="0" y="2848334"/>
        <a:ext cx="2286016" cy="274492"/>
      </dsp:txXfrm>
    </dsp:sp>
    <dsp:sp modelId="{45258D98-DF9F-40AA-81BE-5AF14B47E4C5}">
      <dsp:nvSpPr>
        <dsp:cNvPr id="0" name=""/>
        <dsp:cNvSpPr/>
      </dsp:nvSpPr>
      <dsp:spPr>
        <a:xfrm>
          <a:off x="0" y="313306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3133065"/>
        <a:ext cx="2286016" cy="274492"/>
      </dsp:txXfrm>
    </dsp:sp>
    <dsp:sp modelId="{EF01BEE7-E4DC-40B1-B4B2-1C720288E21C}">
      <dsp:nvSpPr>
        <dsp:cNvPr id="0" name=""/>
        <dsp:cNvSpPr/>
      </dsp:nvSpPr>
      <dsp:spPr>
        <a:xfrm>
          <a:off x="0" y="341779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etc</a:t>
          </a:r>
          <a:endParaRPr lang="en-US" sz="1600" kern="1200" dirty="0"/>
        </a:p>
      </dsp:txBody>
      <dsp:txXfrm>
        <a:off x="0" y="3417795"/>
        <a:ext cx="2286016" cy="27449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1CCE9E-2D6C-4D29-B11E-663B78D01FB8}">
      <dsp:nvSpPr>
        <dsp:cNvPr id="0" name=""/>
        <dsp:cNvSpPr/>
      </dsp:nvSpPr>
      <dsp:spPr>
        <a:xfrm>
          <a:off x="0" y="103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MOBILE PLANT</a:t>
          </a:r>
          <a:endParaRPr lang="en-US" sz="1600" kern="1200" dirty="0"/>
        </a:p>
      </dsp:txBody>
      <dsp:txXfrm>
        <a:off x="0" y="1030"/>
        <a:ext cx="2286016" cy="274492"/>
      </dsp:txXfrm>
    </dsp:sp>
    <dsp:sp modelId="{248D923F-B5B0-46BF-B2EE-88E7552FF07B}">
      <dsp:nvSpPr>
        <dsp:cNvPr id="0" name=""/>
        <dsp:cNvSpPr/>
      </dsp:nvSpPr>
      <dsp:spPr>
        <a:xfrm>
          <a:off x="0" y="285760"/>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85760"/>
        <a:ext cx="2286016" cy="274492"/>
      </dsp:txXfrm>
    </dsp:sp>
    <dsp:sp modelId="{D24187AA-9CF1-4A13-878F-25C47F74E9D5}">
      <dsp:nvSpPr>
        <dsp:cNvPr id="0" name=""/>
        <dsp:cNvSpPr/>
      </dsp:nvSpPr>
      <dsp:spPr>
        <a:xfrm>
          <a:off x="0" y="57049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Loaders</a:t>
          </a:r>
          <a:endParaRPr lang="en-US" sz="1600" kern="1200" dirty="0"/>
        </a:p>
      </dsp:txBody>
      <dsp:txXfrm>
        <a:off x="0" y="570491"/>
        <a:ext cx="2286016" cy="274492"/>
      </dsp:txXfrm>
    </dsp:sp>
    <dsp:sp modelId="{DBFC9C2E-CA61-4B56-920F-A171515107AB}">
      <dsp:nvSpPr>
        <dsp:cNvPr id="0" name=""/>
        <dsp:cNvSpPr/>
      </dsp:nvSpPr>
      <dsp:spPr>
        <a:xfrm>
          <a:off x="0" y="855221"/>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855221"/>
        <a:ext cx="2286016" cy="274492"/>
      </dsp:txXfrm>
    </dsp:sp>
    <dsp:sp modelId="{3D1E4E7F-0588-490B-B521-4DF340E8FD9D}">
      <dsp:nvSpPr>
        <dsp:cNvPr id="0" name=""/>
        <dsp:cNvSpPr/>
      </dsp:nvSpPr>
      <dsp:spPr>
        <a:xfrm>
          <a:off x="0" y="113995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Dump trucks</a:t>
          </a:r>
          <a:endParaRPr lang="en-US" sz="1600" kern="1200" dirty="0"/>
        </a:p>
      </dsp:txBody>
      <dsp:txXfrm>
        <a:off x="0" y="1139952"/>
        <a:ext cx="2286016" cy="274492"/>
      </dsp:txXfrm>
    </dsp:sp>
    <dsp:sp modelId="{92E000FD-5F53-4B82-B7F6-F7F75E14EA20}">
      <dsp:nvSpPr>
        <dsp:cNvPr id="0" name=""/>
        <dsp:cNvSpPr/>
      </dsp:nvSpPr>
      <dsp:spPr>
        <a:xfrm>
          <a:off x="0" y="1424682"/>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424682"/>
        <a:ext cx="2286016" cy="274492"/>
      </dsp:txXfrm>
    </dsp:sp>
    <dsp:sp modelId="{651845D9-4EB0-4BDE-B757-B34E28D1D7AD}">
      <dsp:nvSpPr>
        <dsp:cNvPr id="0" name=""/>
        <dsp:cNvSpPr/>
      </dsp:nvSpPr>
      <dsp:spPr>
        <a:xfrm>
          <a:off x="0" y="170941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Drill rigs</a:t>
          </a:r>
          <a:endParaRPr lang="en-US" sz="1600" kern="1200" dirty="0"/>
        </a:p>
      </dsp:txBody>
      <dsp:txXfrm>
        <a:off x="0" y="1709413"/>
        <a:ext cx="2286016" cy="274492"/>
      </dsp:txXfrm>
    </dsp:sp>
    <dsp:sp modelId="{B771F7F5-FBE3-4213-BD80-50CF0C8165BA}">
      <dsp:nvSpPr>
        <dsp:cNvPr id="0" name=""/>
        <dsp:cNvSpPr/>
      </dsp:nvSpPr>
      <dsp:spPr>
        <a:xfrm>
          <a:off x="0" y="199414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1994143"/>
        <a:ext cx="2286016" cy="274492"/>
      </dsp:txXfrm>
    </dsp:sp>
    <dsp:sp modelId="{5F0F01D7-3509-4162-AC15-BFBCF17E5826}">
      <dsp:nvSpPr>
        <dsp:cNvPr id="0" name=""/>
        <dsp:cNvSpPr/>
      </dsp:nvSpPr>
      <dsp:spPr>
        <a:xfrm>
          <a:off x="0" y="2278873"/>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Other off road</a:t>
          </a:r>
          <a:endParaRPr lang="en-US" sz="1600" kern="1200" dirty="0"/>
        </a:p>
      </dsp:txBody>
      <dsp:txXfrm>
        <a:off x="0" y="2278873"/>
        <a:ext cx="2286016" cy="274492"/>
      </dsp:txXfrm>
    </dsp:sp>
    <dsp:sp modelId="{C2C88AD8-F17D-47EF-B4F4-D3197D7F1DD9}">
      <dsp:nvSpPr>
        <dsp:cNvPr id="0" name=""/>
        <dsp:cNvSpPr/>
      </dsp:nvSpPr>
      <dsp:spPr>
        <a:xfrm>
          <a:off x="0" y="256360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2563604"/>
        <a:ext cx="2286016" cy="274492"/>
      </dsp:txXfrm>
    </dsp:sp>
    <dsp:sp modelId="{1AB898C2-5937-442C-A082-8C23C38F5D24}">
      <dsp:nvSpPr>
        <dsp:cNvPr id="0" name=""/>
        <dsp:cNvSpPr/>
      </dsp:nvSpPr>
      <dsp:spPr>
        <a:xfrm>
          <a:off x="0" y="2848334"/>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LDV’s</a:t>
          </a:r>
          <a:endParaRPr lang="en-US" sz="1600" kern="1200" dirty="0"/>
        </a:p>
      </dsp:txBody>
      <dsp:txXfrm>
        <a:off x="0" y="2848334"/>
        <a:ext cx="2286016" cy="274492"/>
      </dsp:txXfrm>
    </dsp:sp>
    <dsp:sp modelId="{45258D98-DF9F-40AA-81BE-5AF14B47E4C5}">
      <dsp:nvSpPr>
        <dsp:cNvPr id="0" name=""/>
        <dsp:cNvSpPr/>
      </dsp:nvSpPr>
      <dsp:spPr>
        <a:xfrm>
          <a:off x="0" y="313306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endParaRPr lang="en-ZA" sz="1600" b="1" kern="1200" dirty="0"/>
        </a:p>
      </dsp:txBody>
      <dsp:txXfrm>
        <a:off x="0" y="3133065"/>
        <a:ext cx="2286016" cy="274492"/>
      </dsp:txXfrm>
    </dsp:sp>
    <dsp:sp modelId="{EF01BEE7-E4DC-40B1-B4B2-1C720288E21C}">
      <dsp:nvSpPr>
        <dsp:cNvPr id="0" name=""/>
        <dsp:cNvSpPr/>
      </dsp:nvSpPr>
      <dsp:spPr>
        <a:xfrm>
          <a:off x="0" y="3417795"/>
          <a:ext cx="2286016" cy="274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ZA" sz="1600" b="1" kern="1200" dirty="0" smtClean="0"/>
            <a:t>   etc</a:t>
          </a:r>
          <a:endParaRPr lang="en-US" sz="1600" kern="1200" dirty="0"/>
        </a:p>
      </dsp:txBody>
      <dsp:txXfrm>
        <a:off x="0" y="3417795"/>
        <a:ext cx="2286016" cy="2744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drawings/drawing1.xml><?xml version="1.0" encoding="utf-8"?>
<c:userShapes xmlns:c="http://schemas.openxmlformats.org/drawingml/2006/chart">
  <cdr:relSizeAnchor xmlns:cdr="http://schemas.openxmlformats.org/drawingml/2006/chartDrawing">
    <cdr:from>
      <cdr:x>0.0525</cdr:x>
      <cdr:y>0</cdr:y>
    </cdr:from>
    <cdr:to>
      <cdr:x>0.99675</cdr:x>
      <cdr:y>0.149</cdr:y>
    </cdr:to>
    <cdr:sp macro="" textlink="">
      <cdr:nvSpPr>
        <cdr:cNvPr id="1025" name="Rectangle 1"/>
        <cdr:cNvSpPr>
          <a:spLocks xmlns:a="http://schemas.openxmlformats.org/drawingml/2006/main" noChangeArrowheads="1"/>
        </cdr:cNvSpPr>
      </cdr:nvSpPr>
      <cdr:spPr bwMode="auto">
        <a:xfrm xmlns:a="http://schemas.openxmlformats.org/drawingml/2006/main">
          <a:off x="482060" y="0"/>
          <a:ext cx="8670198" cy="834504"/>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889250" cy="490060"/>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sz="quarter" idx="1"/>
          </p:nvPr>
        </p:nvSpPr>
        <p:spPr>
          <a:xfrm>
            <a:off x="3776708" y="1"/>
            <a:ext cx="2889250" cy="490060"/>
          </a:xfrm>
          <a:prstGeom prst="rect">
            <a:avLst/>
          </a:prstGeom>
        </p:spPr>
        <p:txBody>
          <a:bodyPr vert="horz" lIns="90654" tIns="45327" rIns="90654" bIns="45327" rtlCol="0"/>
          <a:lstStyle>
            <a:lvl1pPr algn="r">
              <a:defRPr sz="1200"/>
            </a:lvl1pPr>
          </a:lstStyle>
          <a:p>
            <a:fld id="{17A77CA4-5A26-418C-928D-DC38DD8AD0BF}" type="datetimeFigureOut">
              <a:rPr lang="en-US" smtClean="0"/>
              <a:pPr/>
              <a:t>9/28/2010</a:t>
            </a:fld>
            <a:endParaRPr lang="en-US"/>
          </a:p>
        </p:txBody>
      </p:sp>
      <p:sp>
        <p:nvSpPr>
          <p:cNvPr id="4" name="Footer Placeholder 3"/>
          <p:cNvSpPr>
            <a:spLocks noGrp="1"/>
          </p:cNvSpPr>
          <p:nvPr>
            <p:ph type="ftr" sz="quarter" idx="2"/>
          </p:nvPr>
        </p:nvSpPr>
        <p:spPr>
          <a:xfrm>
            <a:off x="4" y="9309464"/>
            <a:ext cx="2889250" cy="490060"/>
          </a:xfrm>
          <a:prstGeom prst="rect">
            <a:avLst/>
          </a:prstGeom>
        </p:spPr>
        <p:txBody>
          <a:bodyPr vert="horz" lIns="90654" tIns="45327" rIns="90654" bIns="45327" rtlCol="0" anchor="b"/>
          <a:lstStyle>
            <a:lvl1pPr algn="l">
              <a:defRPr sz="1200"/>
            </a:lvl1pPr>
          </a:lstStyle>
          <a:p>
            <a:endParaRPr lang="en-US"/>
          </a:p>
        </p:txBody>
      </p:sp>
      <p:sp>
        <p:nvSpPr>
          <p:cNvPr id="5" name="Slide Number Placeholder 4"/>
          <p:cNvSpPr>
            <a:spLocks noGrp="1"/>
          </p:cNvSpPr>
          <p:nvPr>
            <p:ph type="sldNum" sz="quarter" idx="3"/>
          </p:nvPr>
        </p:nvSpPr>
        <p:spPr>
          <a:xfrm>
            <a:off x="3776708" y="9309464"/>
            <a:ext cx="2889250" cy="490060"/>
          </a:xfrm>
          <a:prstGeom prst="rect">
            <a:avLst/>
          </a:prstGeom>
        </p:spPr>
        <p:txBody>
          <a:bodyPr vert="horz" lIns="90654" tIns="45327" rIns="90654" bIns="45327" rtlCol="0" anchor="b"/>
          <a:lstStyle>
            <a:lvl1pPr algn="r">
              <a:defRPr sz="1200"/>
            </a:lvl1pPr>
          </a:lstStyle>
          <a:p>
            <a:fld id="{391D1E21-31E1-4DE2-91BA-D7F45986AA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889250" cy="490060"/>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idx="1"/>
          </p:nvPr>
        </p:nvSpPr>
        <p:spPr>
          <a:xfrm>
            <a:off x="3776708" y="1"/>
            <a:ext cx="2889250" cy="490060"/>
          </a:xfrm>
          <a:prstGeom prst="rect">
            <a:avLst/>
          </a:prstGeom>
        </p:spPr>
        <p:txBody>
          <a:bodyPr vert="horz" lIns="90654" tIns="45327" rIns="90654" bIns="45327" rtlCol="0"/>
          <a:lstStyle>
            <a:lvl1pPr algn="r">
              <a:defRPr sz="1200"/>
            </a:lvl1pPr>
          </a:lstStyle>
          <a:p>
            <a:fld id="{E59CE0CE-7E16-4FE7-AE57-724E757EAEF9}" type="datetimeFigureOut">
              <a:rPr lang="en-US" smtClean="0"/>
              <a:pPr/>
              <a:t>9/28/2010</a:t>
            </a:fld>
            <a:endParaRPr lang="en-US"/>
          </a:p>
        </p:txBody>
      </p:sp>
      <p:sp>
        <p:nvSpPr>
          <p:cNvPr id="4" name="Slide Image Placeholder 3"/>
          <p:cNvSpPr>
            <a:spLocks noGrp="1" noRot="1" noChangeAspect="1"/>
          </p:cNvSpPr>
          <p:nvPr>
            <p:ph type="sldImg" idx="2"/>
          </p:nvPr>
        </p:nvSpPr>
        <p:spPr>
          <a:xfrm>
            <a:off x="884238" y="735013"/>
            <a:ext cx="4899025" cy="3675062"/>
          </a:xfrm>
          <a:prstGeom prst="rect">
            <a:avLst/>
          </a:prstGeom>
          <a:noFill/>
          <a:ln w="12700">
            <a:solidFill>
              <a:prstClr val="black"/>
            </a:solidFill>
          </a:ln>
        </p:spPr>
        <p:txBody>
          <a:bodyPr vert="horz" lIns="90654" tIns="45327" rIns="90654" bIns="45327" rtlCol="0" anchor="ctr"/>
          <a:lstStyle/>
          <a:p>
            <a:endParaRPr lang="en-US"/>
          </a:p>
        </p:txBody>
      </p:sp>
      <p:sp>
        <p:nvSpPr>
          <p:cNvPr id="5" name="Notes Placeholder 4"/>
          <p:cNvSpPr>
            <a:spLocks noGrp="1"/>
          </p:cNvSpPr>
          <p:nvPr>
            <p:ph type="body" sz="quarter" idx="3"/>
          </p:nvPr>
        </p:nvSpPr>
        <p:spPr>
          <a:xfrm>
            <a:off x="666750" y="4655582"/>
            <a:ext cx="5334000" cy="4410552"/>
          </a:xfrm>
          <a:prstGeom prst="rect">
            <a:avLst/>
          </a:prstGeom>
        </p:spPr>
        <p:txBody>
          <a:bodyPr vert="horz" lIns="90654" tIns="45327" rIns="90654" bIns="45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9309464"/>
            <a:ext cx="2889250" cy="490060"/>
          </a:xfrm>
          <a:prstGeom prst="rect">
            <a:avLst/>
          </a:prstGeom>
        </p:spPr>
        <p:txBody>
          <a:bodyPr vert="horz" lIns="90654" tIns="45327" rIns="90654" bIns="45327" rtlCol="0" anchor="b"/>
          <a:lstStyle>
            <a:lvl1pPr algn="l">
              <a:defRPr sz="1200"/>
            </a:lvl1pPr>
          </a:lstStyle>
          <a:p>
            <a:endParaRPr lang="en-US"/>
          </a:p>
        </p:txBody>
      </p:sp>
      <p:sp>
        <p:nvSpPr>
          <p:cNvPr id="7" name="Slide Number Placeholder 6"/>
          <p:cNvSpPr>
            <a:spLocks noGrp="1"/>
          </p:cNvSpPr>
          <p:nvPr>
            <p:ph type="sldNum" sz="quarter" idx="5"/>
          </p:nvPr>
        </p:nvSpPr>
        <p:spPr>
          <a:xfrm>
            <a:off x="3776708" y="9309464"/>
            <a:ext cx="2889250" cy="490060"/>
          </a:xfrm>
          <a:prstGeom prst="rect">
            <a:avLst/>
          </a:prstGeom>
        </p:spPr>
        <p:txBody>
          <a:bodyPr vert="horz" lIns="90654" tIns="45327" rIns="90654" bIns="45327" rtlCol="0" anchor="b"/>
          <a:lstStyle>
            <a:lvl1pPr algn="r">
              <a:defRPr sz="1200"/>
            </a:lvl1pPr>
          </a:lstStyle>
          <a:p>
            <a:fld id="{75C5ED17-03FB-4DB8-A22A-17A7A5E85B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r>
              <a:rPr lang="en-US" dirty="0" smtClean="0"/>
              <a:t>Professor Richard Nolan states that "I.T. is the next corporate disaster waiting to happen”</a:t>
            </a:r>
          </a:p>
          <a:p>
            <a:pPr defTabSz="906635">
              <a:defRPr/>
            </a:pPr>
            <a:r>
              <a:rPr lang="en-ZA" dirty="0" smtClean="0"/>
              <a:t>And</a:t>
            </a:r>
            <a:r>
              <a:rPr lang="en-ZA" baseline="0" dirty="0" smtClean="0"/>
              <a:t> postulates that soon there will be an Enron level corporate failure</a:t>
            </a:r>
          </a:p>
          <a:p>
            <a:pPr defTabSz="906635">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76CC4-FF3A-4565-8B7B-BD7A8BE9AEEC}"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66">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FF23F4-47DA-44AC-AE95-15BDF7BA906C}"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29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ZA" b="1" dirty="0" smtClean="0">
              <a:solidFill>
                <a:srgbClr val="00B0F0"/>
              </a:solidFill>
            </a:endParaRPr>
          </a:p>
          <a:p>
            <a:pPr defTabSz="916503"/>
            <a:r>
              <a:rPr lang="en-ZA" b="1" dirty="0" smtClean="0">
                <a:solidFill>
                  <a:srgbClr val="00B0F0"/>
                </a:solidFill>
              </a:rPr>
              <a:t>Lancaster  </a:t>
            </a:r>
            <a:r>
              <a:rPr lang="en-ZA" b="1" dirty="0" smtClean="0"/>
              <a:t>1941 – 1 still flying 2008 </a:t>
            </a:r>
          </a:p>
          <a:p>
            <a:pPr defTabSz="916503"/>
            <a:r>
              <a:rPr lang="en-ZA" b="1" dirty="0" smtClean="0">
                <a:solidFill>
                  <a:srgbClr val="00B0F0"/>
                </a:solidFill>
              </a:rPr>
              <a:t>747  </a:t>
            </a:r>
            <a:r>
              <a:rPr lang="en-ZA" dirty="0" smtClean="0">
                <a:solidFill>
                  <a:srgbClr val="FFFF00"/>
                </a:solidFill>
              </a:rPr>
              <a:t>1969 – still flying and new models still being made</a:t>
            </a:r>
            <a:endParaRPr lang="en-US" dirty="0" smtClean="0">
              <a:solidFill>
                <a:srgbClr val="FFFF00"/>
              </a:solidFill>
            </a:endParaRPr>
          </a:p>
          <a:p>
            <a:pPr defTabSz="916503"/>
            <a:r>
              <a:rPr lang="en-ZA" b="1" dirty="0" smtClean="0">
                <a:solidFill>
                  <a:srgbClr val="00B0F0"/>
                </a:solidFill>
              </a:rPr>
              <a:t>Concorde </a:t>
            </a:r>
            <a:r>
              <a:rPr lang="en-ZA" dirty="0" smtClean="0"/>
              <a:t>1969 – 2006 ? Last flight</a:t>
            </a:r>
            <a:endParaRPr lang="en-ZA" b="1" dirty="0" smtClean="0">
              <a:solidFill>
                <a:srgbClr val="00B0F0"/>
              </a:solidFill>
            </a:endParaRPr>
          </a:p>
          <a:p>
            <a:pPr algn="l"/>
            <a:r>
              <a:rPr lang="en-ZA" b="1" dirty="0" smtClean="0">
                <a:solidFill>
                  <a:srgbClr val="00B0F0"/>
                </a:solidFill>
              </a:rPr>
              <a:t>You CAN keep up with technology</a:t>
            </a:r>
          </a:p>
          <a:p>
            <a:pPr algn="l"/>
            <a:r>
              <a:rPr lang="en-ZA" b="1" dirty="0" smtClean="0">
                <a:solidFill>
                  <a:srgbClr val="00B0F0"/>
                </a:solidFill>
              </a:rPr>
              <a:t>Make technology slow down to the pace that suits your business</a:t>
            </a:r>
          </a:p>
          <a:p>
            <a:pPr algn="l"/>
            <a:endParaRPr lang="en-ZA" b="1" dirty="0" smtClean="0">
              <a:solidFill>
                <a:srgbClr val="00B0F0"/>
              </a:solidFill>
            </a:endParaRPr>
          </a:p>
          <a:p>
            <a:pPr algn="l"/>
            <a:r>
              <a:rPr lang="en-ZA" b="1" dirty="0" smtClean="0">
                <a:solidFill>
                  <a:srgbClr val="00B0F0"/>
                </a:solidFill>
              </a:rPr>
              <a:t>Relevan</a:t>
            </a:r>
            <a:r>
              <a:rPr lang="en-ZA" b="1" baseline="0" dirty="0" smtClean="0">
                <a:solidFill>
                  <a:srgbClr val="00B0F0"/>
                </a:solidFill>
              </a:rPr>
              <a:t>t technology that works</a:t>
            </a:r>
          </a:p>
          <a:p>
            <a:pPr algn="l"/>
            <a:endParaRPr lang="en-ZA" b="1" baseline="0" dirty="0" smtClean="0">
              <a:solidFill>
                <a:srgbClr val="00B0F0"/>
              </a:solidFill>
            </a:endParaRPr>
          </a:p>
          <a:p>
            <a:pPr algn="l"/>
            <a:r>
              <a:rPr lang="en-ZA" b="1" baseline="0" dirty="0" smtClean="0">
                <a:solidFill>
                  <a:srgbClr val="00B0F0"/>
                </a:solidFill>
              </a:rPr>
              <a:t>GESTURES</a:t>
            </a:r>
            <a:endParaRPr lang="en-US" b="1" dirty="0" smtClean="0">
              <a:solidFill>
                <a:srgbClr val="00B0F0"/>
              </a:solidFill>
            </a:endParaRPr>
          </a:p>
          <a:p>
            <a:endParaRPr lang="en-ZA" dirty="0" smtClean="0"/>
          </a:p>
          <a:p>
            <a:endParaRPr lang="en-ZA" dirty="0" smtClean="0"/>
          </a:p>
          <a:p>
            <a:r>
              <a:rPr lang="en-ZA" dirty="0" smtClean="0"/>
              <a:t>Do you remember the Concorde? – Johannesburg to London in three hours? – BUT the people</a:t>
            </a:r>
            <a:r>
              <a:rPr lang="en-ZA" baseline="0" dirty="0" smtClean="0"/>
              <a:t> on the ground were not prepared to tolerate the BOOMMMMMMMMMMM as the plane travelled at supersonic speed so it never took off commercially, only 20 were built and one crashed owing to a design flaw and the last planes today are sitting in museums</a:t>
            </a:r>
          </a:p>
          <a:p>
            <a:r>
              <a:rPr lang="en-ZA" baseline="0" dirty="0" smtClean="0"/>
              <a:t>Then there was the Boeing 747 – designed almost by accident – tell the story</a:t>
            </a:r>
          </a:p>
          <a:p>
            <a:r>
              <a:rPr lang="en-ZA" baseline="0" dirty="0" smtClean="0"/>
              <a:t>So, is IT moving so fast – not really – the big question is whether Windows Vista is the Concorde of IT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B9FB0D-8D60-4440-B1BA-7E3992648334}"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842388-4E62-44BA-A298-B4B08B4FBD1A}" type="slidenum">
              <a:rPr lang="en-US"/>
              <a:pPr fontAlgn="base">
                <a:spcBef>
                  <a:spcPct val="0"/>
                </a:spcBef>
                <a:spcAft>
                  <a:spcPct val="0"/>
                </a:spcAft>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E61A44-2B33-485E-B896-2287B21D3220}" type="slidenum">
              <a:rPr lang="en-US"/>
              <a:pPr fontAlgn="base">
                <a:spcBef>
                  <a:spcPct val="0"/>
                </a:spcBef>
                <a:spcAft>
                  <a:spcPct val="0"/>
                </a:spcAft>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29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Been doing for 20 years, done dozens</a:t>
            </a:r>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2508DB-B2A7-42BD-B659-2DF2C372A817}" type="slidenum">
              <a:rPr lang="en-US"/>
              <a:pPr fontAlgn="base">
                <a:spcBef>
                  <a:spcPct val="0"/>
                </a:spcBef>
                <a:spcAft>
                  <a:spcPct val="0"/>
                </a:spcAft>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38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29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9/28/2010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9/28/2010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9/28/2010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9/28/2010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9/28/2010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9/28/2010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9/28/2010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9/28/2010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9/28/2010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9/28/2010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9/28/2010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9/28/2010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59.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00.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4319108Medium.jpg"/>
          <p:cNvPicPr>
            <a:picLocks noChangeAspect="1"/>
          </p:cNvPicPr>
          <p:nvPr/>
        </p:nvPicPr>
        <p:blipFill>
          <a:blip r:embed="rId3" cstate="print"/>
          <a:stretch>
            <a:fillRect/>
          </a:stretch>
        </p:blipFill>
        <p:spPr>
          <a:xfrm>
            <a:off x="0" y="1529612"/>
            <a:ext cx="9144000" cy="5344600"/>
          </a:xfrm>
          <a:prstGeom prst="rect">
            <a:avLst/>
          </a:prstGeom>
        </p:spPr>
      </p:pic>
      <p:sp>
        <p:nvSpPr>
          <p:cNvPr id="10" name="TextBox 9"/>
          <p:cNvSpPr txBox="1"/>
          <p:nvPr/>
        </p:nvSpPr>
        <p:spPr>
          <a:xfrm>
            <a:off x="500034" y="5572140"/>
            <a:ext cx="3786214" cy="1046440"/>
          </a:xfrm>
          <a:prstGeom prst="rect">
            <a:avLst/>
          </a:prstGeom>
          <a:solidFill>
            <a:schemeClr val="tx2">
              <a:lumMod val="40000"/>
              <a:lumOff val="60000"/>
            </a:schemeClr>
          </a:solidFill>
        </p:spPr>
        <p:txBody>
          <a:bodyPr wrap="square" rtlCol="0">
            <a:spAutoFit/>
          </a:bodyPr>
          <a:lstStyle/>
          <a:p>
            <a:r>
              <a:rPr lang="en-ZA" b="1" dirty="0" smtClean="0">
                <a:latin typeface="Verdana" pitchFamily="34" charset="0"/>
              </a:rPr>
              <a:t>Dr James Robertson PrEng</a:t>
            </a:r>
          </a:p>
          <a:p>
            <a:endParaRPr lang="en-ZA" sz="1600" b="1" dirty="0" smtClean="0">
              <a:latin typeface="Verdana" pitchFamily="34" charset="0"/>
            </a:endParaRPr>
          </a:p>
          <a:p>
            <a:r>
              <a:rPr lang="en-ZA" sz="1400" b="1" dirty="0" smtClean="0"/>
              <a:t>Copyright 2004 through 2010</a:t>
            </a:r>
            <a:endParaRPr lang="en-ZA" sz="1400" b="1" dirty="0">
              <a:latin typeface="Verdana" pitchFamily="34" charset="0"/>
            </a:endParaRPr>
          </a:p>
          <a:p>
            <a:r>
              <a:rPr lang="en-ZA" sz="1400" b="1" dirty="0" smtClean="0">
                <a:latin typeface="Verdana" pitchFamily="34" charset="0"/>
              </a:rPr>
              <a:t>James@JamesARobertson.com</a:t>
            </a:r>
            <a:endParaRPr lang="en-US" sz="1400" b="1" dirty="0">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2411760" y="3308791"/>
            <a:ext cx="4572032" cy="830997"/>
          </a:xfrm>
          <a:prstGeom prst="rect">
            <a:avLst/>
          </a:prstGeom>
          <a:solidFill>
            <a:schemeClr val="tx2">
              <a:lumMod val="40000"/>
              <a:lumOff val="60000"/>
              <a:alpha val="65000"/>
            </a:schemeClr>
          </a:solidFill>
        </p:spPr>
        <p:txBody>
          <a:bodyPr wrap="square" rtlCol="0">
            <a:spAutoFit/>
          </a:bodyPr>
          <a:lstStyle/>
          <a:p>
            <a:pPr algn="ctr"/>
            <a:r>
              <a:rPr lang="en-ZA" sz="2400" b="1" dirty="0" err="1" smtClean="0">
                <a:solidFill>
                  <a:srgbClr val="002060"/>
                </a:solidFill>
                <a:latin typeface="Verdana" pitchFamily="34" charset="0"/>
              </a:rPr>
              <a:t>ERP</a:t>
            </a:r>
            <a:r>
              <a:rPr lang="en-ZA" sz="2400" b="1" dirty="0" smtClean="0">
                <a:solidFill>
                  <a:srgbClr val="002060"/>
                </a:solidFill>
                <a:latin typeface="Verdana" pitchFamily="34" charset="0"/>
              </a:rPr>
              <a:t> and IT</a:t>
            </a:r>
          </a:p>
          <a:p>
            <a:pPr algn="ctr"/>
            <a:r>
              <a:rPr lang="en-ZA" sz="2400" b="1" dirty="0" smtClean="0">
                <a:solidFill>
                  <a:srgbClr val="002060"/>
                </a:solidFill>
                <a:latin typeface="Verdana" pitchFamily="34" charset="0"/>
              </a:rPr>
              <a:t>In Strategic Management</a:t>
            </a:r>
            <a:endParaRPr lang="en-US" sz="2400" b="1" dirty="0">
              <a:solidFill>
                <a:srgbClr val="002060"/>
              </a:solidFill>
              <a:latin typeface="Verdana" pitchFamily="34" charset="0"/>
            </a:endParaRPr>
          </a:p>
        </p:txBody>
      </p:sp>
      <p:sp>
        <p:nvSpPr>
          <p:cNvPr id="13" name="TextBox 12"/>
          <p:cNvSpPr txBox="1"/>
          <p:nvPr/>
        </p:nvSpPr>
        <p:spPr>
          <a:xfrm>
            <a:off x="2143108" y="1500174"/>
            <a:ext cx="4929222" cy="1569660"/>
          </a:xfrm>
          <a:prstGeom prst="rect">
            <a:avLst/>
          </a:prstGeom>
          <a:noFill/>
        </p:spPr>
        <p:txBody>
          <a:bodyPr wrap="square" rtlCol="0">
            <a:spAutoFit/>
          </a:bodyPr>
          <a:lstStyle/>
          <a:p>
            <a:pPr algn="ctr"/>
            <a:r>
              <a:rPr lang="en-ZA" b="1" dirty="0" smtClean="0">
                <a:solidFill>
                  <a:srgbClr val="002060"/>
                </a:solidFill>
                <a:latin typeface="Verdana" pitchFamily="34" charset="0"/>
              </a:rPr>
              <a:t>In Association with </a:t>
            </a:r>
          </a:p>
          <a:p>
            <a:pPr algn="ctr"/>
            <a:r>
              <a:rPr lang="en-ZA" b="1" dirty="0" smtClean="0">
                <a:solidFill>
                  <a:srgbClr val="002060"/>
                </a:solidFill>
                <a:latin typeface="Verdana" pitchFamily="34" charset="0"/>
              </a:rPr>
              <a:t>Dorsa </a:t>
            </a:r>
            <a:r>
              <a:rPr lang="en-ZA" b="1" dirty="0" err="1" smtClean="0">
                <a:solidFill>
                  <a:srgbClr val="002060"/>
                </a:solidFill>
                <a:latin typeface="Verdana" pitchFamily="34" charset="0"/>
              </a:rPr>
              <a:t>Padideh</a:t>
            </a:r>
            <a:r>
              <a:rPr lang="en-ZA" b="1" dirty="0" smtClean="0">
                <a:solidFill>
                  <a:srgbClr val="002060"/>
                </a:solidFill>
                <a:latin typeface="Verdana" pitchFamily="34" charset="0"/>
              </a:rPr>
              <a:t> Company</a:t>
            </a:r>
          </a:p>
          <a:p>
            <a:pPr algn="ctr"/>
            <a:endParaRPr lang="en-ZA" b="1" dirty="0" smtClean="0">
              <a:solidFill>
                <a:srgbClr val="002060"/>
              </a:solidFill>
              <a:latin typeface="Verdana" pitchFamily="34" charset="0"/>
            </a:endParaRPr>
          </a:p>
          <a:p>
            <a:pPr algn="ctr"/>
            <a:r>
              <a:rPr lang="en-ZA" sz="1400" b="1" dirty="0" smtClean="0">
                <a:solidFill>
                  <a:srgbClr val="002060"/>
                </a:solidFill>
                <a:latin typeface="Verdana" pitchFamily="34" charset="0"/>
              </a:rPr>
              <a:t>Presentation to the Strategic Management Conference, Tehran, Iran</a:t>
            </a:r>
          </a:p>
          <a:p>
            <a:pPr algn="ctr"/>
            <a:r>
              <a:rPr lang="en-ZA" sz="1400" b="1" dirty="0" smtClean="0">
                <a:solidFill>
                  <a:srgbClr val="002060"/>
                </a:solidFill>
                <a:latin typeface="Verdana" pitchFamily="34" charset="0"/>
              </a:rPr>
              <a:t>29 September 2010</a:t>
            </a:r>
            <a:endParaRPr lang="en-US" sz="14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cstate="print"/>
          <a:srcRect/>
          <a:stretch>
            <a:fillRect/>
          </a:stretch>
        </p:blipFill>
        <p:spPr bwMode="auto">
          <a:xfrm>
            <a:off x="5143504" y="1571611"/>
            <a:ext cx="3822764" cy="2453416"/>
          </a:xfrm>
          <a:prstGeom prst="rect">
            <a:avLst/>
          </a:prstGeom>
          <a:noFill/>
          <a:ln w="9525">
            <a:noFill/>
            <a:miter lim="800000"/>
            <a:headEnd/>
            <a:tailEnd/>
          </a:ln>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Some historical context</a:t>
            </a:r>
            <a:endParaRPr lang="en-US" sz="2400" b="1" dirty="0">
              <a:solidFill>
                <a:schemeClr val="tx2"/>
              </a:solidFill>
            </a:endParaRPr>
          </a:p>
        </p:txBody>
      </p:sp>
      <p:sp>
        <p:nvSpPr>
          <p:cNvPr id="5" name="TextBox 4"/>
          <p:cNvSpPr txBox="1"/>
          <p:nvPr/>
        </p:nvSpPr>
        <p:spPr>
          <a:xfrm>
            <a:off x="571472" y="1785926"/>
            <a:ext cx="8143932" cy="452431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Insects and butterflies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Cataloguing  -- punch cards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err="1" smtClean="0">
                <a:solidFill>
                  <a:schemeClr val="tx2"/>
                </a:solidFill>
              </a:rPr>
              <a:t>Defence</a:t>
            </a:r>
            <a:r>
              <a:rPr lang="en-US" dirty="0" smtClean="0">
                <a:solidFill>
                  <a:schemeClr val="tx2"/>
                </a:solidFill>
              </a:rPr>
              <a:t> Force filing system</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Strategy development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err="1" smtClean="0">
                <a:solidFill>
                  <a:schemeClr val="tx2"/>
                </a:solidFill>
              </a:rPr>
              <a:t>ERP</a:t>
            </a:r>
            <a:r>
              <a:rPr lang="en-US" dirty="0" smtClean="0">
                <a:solidFill>
                  <a:schemeClr val="tx2"/>
                </a:solidFill>
              </a:rPr>
              <a:t> and other IT projects which produced exceptional outcomes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Pulse measurements on many highly sub-optimal </a:t>
            </a:r>
            <a:r>
              <a:rPr lang="en-US" dirty="0" err="1" smtClean="0">
                <a:solidFill>
                  <a:schemeClr val="tx2"/>
                </a:solidFill>
              </a:rPr>
              <a:t>ERP</a:t>
            </a:r>
            <a:r>
              <a:rPr lang="en-US" dirty="0" smtClean="0">
                <a:solidFill>
                  <a:schemeClr val="tx2"/>
                </a:solidFill>
              </a:rPr>
              <a:t> and other implementations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Some heavy opposition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and some in-depth analysis</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23234"/>
                                        </p:tgtEl>
                                        <p:attrNameLst>
                                          <p:attrName>style.visibility</p:attrName>
                                        </p:attrNameLst>
                                      </p:cBhvr>
                                      <p:to>
                                        <p:strVal val="visible"/>
                                      </p:to>
                                    </p:set>
                                    <p:anim calcmode="lin" valueType="num">
                                      <p:cBhvr additive="base">
                                        <p:cTn id="11" dur="500" fill="hold"/>
                                        <p:tgtEl>
                                          <p:spTgt spid="223234"/>
                                        </p:tgtEl>
                                        <p:attrNameLst>
                                          <p:attrName>ppt_x</p:attrName>
                                        </p:attrNameLst>
                                      </p:cBhvr>
                                      <p:tavLst>
                                        <p:tav tm="0">
                                          <p:val>
                                            <p:strVal val="#ppt_x"/>
                                          </p:val>
                                        </p:tav>
                                        <p:tav tm="100000">
                                          <p:val>
                                            <p:strVal val="#ppt_x"/>
                                          </p:val>
                                        </p:tav>
                                      </p:tavLst>
                                    </p:anim>
                                    <p:anim calcmode="lin" valueType="num">
                                      <p:cBhvr additive="base">
                                        <p:cTn id="12" dur="500" fill="hold"/>
                                        <p:tgtEl>
                                          <p:spTgt spid="22323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1000"/>
                                        <p:tgtEl>
                                          <p:spTgt spid="5">
                                            <p:txEl>
                                              <p:pRg st="6" end="6"/>
                                            </p:txEl>
                                          </p:spTgt>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1000"/>
                                        <p:tgtEl>
                                          <p:spTgt spid="5">
                                            <p:txEl>
                                              <p:pRg st="8" end="8"/>
                                            </p:txEl>
                                          </p:spTgt>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1000"/>
                                        <p:tgtEl>
                                          <p:spTgt spid="5">
                                            <p:txEl>
                                              <p:pRg st="10" end="10"/>
                                            </p:txEl>
                                          </p:spTgt>
                                        </p:tgtEl>
                                      </p:cBhvr>
                                    </p:animEffect>
                                  </p:childTnLst>
                                </p:cTn>
                              </p:par>
                            </p:childTnLst>
                          </p:cTn>
                        </p:par>
                        <p:par>
                          <p:cTn id="33" fill="hold">
                            <p:stCondLst>
                              <p:cond delay="6500"/>
                            </p:stCondLst>
                            <p:childTnLst>
                              <p:par>
                                <p:cTn id="34" presetID="10"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fade">
                                      <p:cBhvr>
                                        <p:cTn id="36" dur="1000"/>
                                        <p:tgtEl>
                                          <p:spTgt spid="5">
                                            <p:txEl>
                                              <p:pRg st="12" end="12"/>
                                            </p:txEl>
                                          </p:spTgt>
                                        </p:tgtEl>
                                      </p:cBhvr>
                                    </p:animEffect>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5">
                                            <p:txEl>
                                              <p:pRg st="14" end="14"/>
                                            </p:txEl>
                                          </p:spTgt>
                                        </p:tgtEl>
                                        <p:attrNameLst>
                                          <p:attrName>style.visibility</p:attrName>
                                        </p:attrNameLst>
                                      </p:cBhvr>
                                      <p:to>
                                        <p:strVal val="visible"/>
                                      </p:to>
                                    </p:set>
                                    <p:animEffect transition="in" filter="fade">
                                      <p:cBhvr>
                                        <p:cTn id="40" dur="1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
        <p:nvSpPr>
          <p:cNvPr id="17" name="TextBox 16"/>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fade">
                                      <p:cBhvr>
                                        <p:cTn id="7" dur="1000"/>
                                        <p:tgtEl>
                                          <p:spTgt spid="409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971"/>
                                        </p:tgtEl>
                                        <p:attrNameLst>
                                          <p:attrName>style.visibility</p:attrName>
                                        </p:attrNameLst>
                                      </p:cBhvr>
                                      <p:to>
                                        <p:strVal val="visible"/>
                                      </p:to>
                                    </p:set>
                                    <p:animEffect transition="in" filter="fade">
                                      <p:cBhvr>
                                        <p:cTn id="11" dur="1000"/>
                                        <p:tgtEl>
                                          <p:spTgt spid="4097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0966"/>
                                        </p:tgtEl>
                                        <p:attrNameLst>
                                          <p:attrName>style.visibility</p:attrName>
                                        </p:attrNameLst>
                                      </p:cBhvr>
                                      <p:to>
                                        <p:strVal val="visible"/>
                                      </p:to>
                                    </p:set>
                                    <p:animEffect transition="in" filter="fade">
                                      <p:cBhvr>
                                        <p:cTn id="15" dur="1000"/>
                                        <p:tgtEl>
                                          <p:spTgt spid="4096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0968"/>
                                        </p:tgtEl>
                                        <p:attrNameLst>
                                          <p:attrName>style.visibility</p:attrName>
                                        </p:attrNameLst>
                                      </p:cBhvr>
                                      <p:to>
                                        <p:strVal val="visible"/>
                                      </p:to>
                                    </p:set>
                                    <p:animEffect transition="in" filter="fade">
                                      <p:cBhvr>
                                        <p:cTn id="19" dur="1000"/>
                                        <p:tgtEl>
                                          <p:spTgt spid="4096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0970"/>
                                        </p:tgtEl>
                                        <p:attrNameLst>
                                          <p:attrName>style.visibility</p:attrName>
                                        </p:attrNameLst>
                                      </p:cBhvr>
                                      <p:to>
                                        <p:strVal val="visible"/>
                                      </p:to>
                                    </p:set>
                                    <p:animEffect transition="in" filter="fade">
                                      <p:cBhvr>
                                        <p:cTn id="23" dur="1000"/>
                                        <p:tgtEl>
                                          <p:spTgt spid="4097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972"/>
                                        </p:tgtEl>
                                        <p:attrNameLst>
                                          <p:attrName>style.visibility</p:attrName>
                                        </p:attrNameLst>
                                      </p:cBhvr>
                                      <p:to>
                                        <p:strVal val="visible"/>
                                      </p:to>
                                    </p:set>
                                    <p:animEffect transition="in" filter="fade">
                                      <p:cBhvr>
                                        <p:cTn id="27" dur="1000"/>
                                        <p:tgtEl>
                                          <p:spTgt spid="4097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0973"/>
                                        </p:tgtEl>
                                        <p:attrNameLst>
                                          <p:attrName>style.visibility</p:attrName>
                                        </p:attrNameLst>
                                      </p:cBhvr>
                                      <p:to>
                                        <p:strVal val="visible"/>
                                      </p:to>
                                    </p:set>
                                    <p:animEffect transition="in" filter="fade">
                                      <p:cBhvr>
                                        <p:cTn id="31" dur="1000"/>
                                        <p:tgtEl>
                                          <p:spTgt spid="40973"/>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0974"/>
                                        </p:tgtEl>
                                        <p:attrNameLst>
                                          <p:attrName>style.visibility</p:attrName>
                                        </p:attrNameLst>
                                      </p:cBhvr>
                                      <p:to>
                                        <p:strVal val="visible"/>
                                      </p:to>
                                    </p:set>
                                    <p:animEffect transition="in" filter="fade">
                                      <p:cBhvr>
                                        <p:cTn id="35" dur="1000"/>
                                        <p:tgtEl>
                                          <p:spTgt spid="40974"/>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0975"/>
                                        </p:tgtEl>
                                        <p:attrNameLst>
                                          <p:attrName>style.visibility</p:attrName>
                                        </p:attrNameLst>
                                      </p:cBhvr>
                                      <p:to>
                                        <p:strVal val="visible"/>
                                      </p:to>
                                    </p:set>
                                    <p:animEffect transition="in" filter="fade">
                                      <p:cBhvr>
                                        <p:cTn id="39" dur="1000"/>
                                        <p:tgtEl>
                                          <p:spTgt spid="40975"/>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0976"/>
                                        </p:tgtEl>
                                        <p:attrNameLst>
                                          <p:attrName>style.visibility</p:attrName>
                                        </p:attrNameLst>
                                      </p:cBhvr>
                                      <p:to>
                                        <p:strVal val="visible"/>
                                      </p:to>
                                    </p:set>
                                    <p:animEffect transition="in" filter="fade">
                                      <p:cBhvr>
                                        <p:cTn id="43" dur="1000"/>
                                        <p:tgtEl>
                                          <p:spTgt spid="40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69" grpId="0"/>
      <p:bldP spid="40971" grpId="0"/>
      <p:bldP spid="40972" grpId="0"/>
      <p:bldP spid="40974" grpId="0"/>
      <p:bldP spid="409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0" y="1428736"/>
            <a:ext cx="5192359" cy="5429264"/>
          </a:xfrm>
          <a:prstGeom prst="rect">
            <a:avLst/>
          </a:prstGeom>
        </p:spPr>
      </p:pic>
      <p:sp>
        <p:nvSpPr>
          <p:cNvPr id="4" name="Rectangle 3"/>
          <p:cNvSpPr/>
          <p:nvPr/>
        </p:nvSpPr>
        <p:spPr>
          <a:xfrm>
            <a:off x="142844" y="4429132"/>
            <a:ext cx="464347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143504" y="1428736"/>
            <a:ext cx="4000497" cy="3883919"/>
          </a:xfrm>
          <a:prstGeom prst="rect">
            <a:avLst/>
          </a:prstGeom>
          <a:noFill/>
          <a:ln w="9525">
            <a:noFill/>
            <a:miter lim="800000"/>
            <a:headEnd/>
            <a:tailEnd/>
          </a:ln>
          <a:effectLst/>
        </p:spPr>
      </p:pic>
      <p:grpSp>
        <p:nvGrpSpPr>
          <p:cNvPr id="2" name="Group 10"/>
          <p:cNvGrpSpPr/>
          <p:nvPr/>
        </p:nvGrpSpPr>
        <p:grpSpPr>
          <a:xfrm>
            <a:off x="4786314"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a:t>
              </a:r>
              <a:r>
                <a:rPr lang="en-US" sz="1600" b="1" i="1" dirty="0" smtClean="0">
                  <a:solidFill>
                    <a:srgbClr val="002060"/>
                  </a:solidFill>
                </a:rPr>
                <a:t>19 out of 20 </a:t>
              </a:r>
              <a:r>
                <a:rPr lang="en-US" sz="1600" b="1" i="1" dirty="0" err="1" smtClean="0">
                  <a:solidFill>
                    <a:srgbClr val="002060"/>
                  </a:solidFill>
                </a:rPr>
                <a:t>ERP</a:t>
              </a:r>
              <a:r>
                <a:rPr lang="en-US" sz="1600" b="1" i="1" dirty="0" smtClean="0">
                  <a:solidFill>
                    <a:srgbClr val="002060"/>
                  </a:solidFill>
                </a:rPr>
                <a:t> (integrated business information system) implementations do NOT deliver what was promised</a:t>
              </a:r>
              <a:r>
                <a:rPr lang="en-US" sz="1600" b="1" dirty="0" smtClean="0">
                  <a:solidFill>
                    <a:srgbClr val="002060"/>
                  </a:solidFill>
                </a:rPr>
                <a:t>”</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err="1" smtClean="0">
                <a:solidFill>
                  <a:schemeClr val="tx2"/>
                </a:solidFill>
              </a:rPr>
              <a:t>ERP</a:t>
            </a:r>
            <a:r>
              <a:rPr lang="en-ZA" sz="2400" b="1" dirty="0" smtClean="0">
                <a:solidFill>
                  <a:schemeClr val="tx2"/>
                </a:solidFill>
              </a:rPr>
              <a:t> an industry in crisis</a:t>
            </a:r>
            <a:endParaRPr lang="en-US" sz="2400" b="1" dirty="0">
              <a:solidFill>
                <a:schemeClr val="tx2"/>
              </a:solidFill>
            </a:endParaRPr>
          </a:p>
        </p:txBody>
      </p:sp>
      <p:sp>
        <p:nvSpPr>
          <p:cNvPr id="13" name="Rectangle 12"/>
          <p:cNvSpPr/>
          <p:nvPr/>
        </p:nvSpPr>
        <p:spPr>
          <a:xfrm>
            <a:off x="1000100" y="6715148"/>
            <a:ext cx="4143404" cy="142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Extreme failures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Seven years and half a billion dollars  -- international chemicals company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$400 million -- multinational shoe corporation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Multinational entertainment giant -- $878 million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Major supermarket chain -- $195 million</a:t>
            </a:r>
            <a:endParaRPr lang="en-US" dirty="0">
              <a:solidFill>
                <a:schemeClr val="tx2"/>
              </a:solidFill>
            </a:endParaRPr>
          </a:p>
        </p:txBody>
      </p:sp>
      <p:pic>
        <p:nvPicPr>
          <p:cNvPr id="6" name="Picture 5" descr="Delete Key iStock_000007206932XSmall.jpg"/>
          <p:cNvPicPr>
            <a:picLocks noChangeAspect="1"/>
          </p:cNvPicPr>
          <p:nvPr/>
        </p:nvPicPr>
        <p:blipFill>
          <a:blip r:embed="rId3" cstate="print"/>
          <a:stretch>
            <a:fillRect/>
          </a:stretch>
        </p:blipFill>
        <p:spPr>
          <a:xfrm>
            <a:off x="5357818" y="4351654"/>
            <a:ext cx="3786182" cy="2506346"/>
          </a:xfrm>
          <a:prstGeom prst="rect">
            <a:avLst/>
          </a:prstGeom>
        </p:spPr>
      </p:pic>
      <p:sp>
        <p:nvSpPr>
          <p:cNvPr id="7" name="TextBox 6"/>
          <p:cNvSpPr txBox="1"/>
          <p:nvPr/>
        </p:nvSpPr>
        <p:spPr>
          <a:xfrm>
            <a:off x="785786" y="5929330"/>
            <a:ext cx="4286280" cy="276999"/>
          </a:xfrm>
          <a:prstGeom prst="rect">
            <a:avLst/>
          </a:prstGeom>
          <a:noFill/>
        </p:spPr>
        <p:txBody>
          <a:bodyPr wrap="square" rtlCol="0">
            <a:spAutoFit/>
          </a:bodyPr>
          <a:lstStyle/>
          <a:p>
            <a:r>
              <a:rPr lang="en-US" sz="1200" dirty="0" smtClean="0"/>
              <a:t>Professor Rossouw von Solms</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9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err="1" smtClean="0">
                <a:solidFill>
                  <a:schemeClr val="tx2"/>
                </a:solidFill>
                <a:latin typeface="Verdana" pitchFamily="34" charset="0"/>
              </a:rPr>
              <a:t>vs</a:t>
            </a:r>
            <a:r>
              <a:rPr lang="en-ZA" sz="2400" b="1" dirty="0" smtClean="0">
                <a:solidFill>
                  <a:schemeClr val="tx2"/>
                </a:solidFill>
                <a:latin typeface="Verdana" pitchFamily="34" charset="0"/>
              </a:rPr>
              <a:t> Deleting a building</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7" cstate="print"/>
          <a:srcRect/>
          <a:stretch>
            <a:fillRect/>
          </a:stretch>
        </p:blipFill>
        <p:spPr bwMode="auto">
          <a:xfrm>
            <a:off x="0" y="1428736"/>
            <a:ext cx="4057650" cy="2686050"/>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10"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11"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12"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2000"/>
                                        <p:tgtEl>
                                          <p:spTgt spid="3379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6000"/>
                            </p:stCondLst>
                            <p:childTnLst>
                              <p:par>
                                <p:cTn id="17" presetID="1" presetClass="mediacall" presetSubtype="0" fill="hold" nodeType="afterEffect">
                                  <p:stCondLst>
                                    <p:cond delay="1000"/>
                                  </p:stCondLst>
                                  <p:childTnLst>
                                    <p:cmd type="call" cmd="playFrom(0.0)">
                                      <p:cBhvr>
                                        <p:cTn id="18" dur="1" fill="hold"/>
                                        <p:tgtEl>
                                          <p:spTgt spid="10"/>
                                        </p:tgtEl>
                                      </p:cBhvr>
                                    </p:cmd>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fade">
                                      <p:cBhvr>
                                        <p:cTn id="22" dur="2000"/>
                                        <p:tgtEl>
                                          <p:spTgt spid="6147"/>
                                        </p:tgtEl>
                                      </p:cBhvr>
                                    </p:animEffect>
                                  </p:childTnLst>
                                </p:cTn>
                              </p:par>
                            </p:childTnLst>
                          </p:cTn>
                        </p:par>
                        <p:par>
                          <p:cTn id="23" fill="hold">
                            <p:stCondLst>
                              <p:cond delay="9000"/>
                            </p:stCondLst>
                            <p:childTnLst>
                              <p:par>
                                <p:cTn id="24" presetID="10" presetClass="entr" presetSubtype="0" fill="hold" nodeType="after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2000"/>
                                        <p:tgtEl>
                                          <p:spTgt spid="6148"/>
                                        </p:tgtEl>
                                      </p:cBhvr>
                                    </p:animEffect>
                                  </p:childTnLst>
                                </p:cTn>
                              </p:par>
                            </p:childTnLst>
                          </p:cTn>
                        </p:par>
                        <p:par>
                          <p:cTn id="27" fill="hold">
                            <p:stCondLst>
                              <p:cond delay="11000"/>
                            </p:stCondLst>
                            <p:childTnLst>
                              <p:par>
                                <p:cTn id="28" presetID="10" presetClass="entr" presetSubtype="0" fill="hold" nodeType="after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fade">
                                      <p:cBhvr>
                                        <p:cTn id="30" dur="5000"/>
                                        <p:tgtEl>
                                          <p:spTgt spid="6149"/>
                                        </p:tgtEl>
                                      </p:cBhvr>
                                    </p:animEffect>
                                  </p:childTnLst>
                                </p:cTn>
                              </p:par>
                              <p:par>
                                <p:cTn id="31" presetID="1" presetClass="mediacall" presetSubtype="0" fill="hold" nodeType="withEffect">
                                  <p:stCondLst>
                                    <p:cond delay="1000"/>
                                  </p:stCondLst>
                                  <p:childTnLst>
                                    <p:cmd type="call" cmd="playFrom(0.0)">
                                      <p:cBhvr>
                                        <p:cTn id="32" dur="78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Prev" delay="0">
                      <p:tgtEl>
                        <p:sldTgt/>
                      </p:tgtEl>
                    </p:cond>
                    <p:cond evt="onStopAudio" delay="0">
                      <p:tgtEl>
                        <p:sldTgt/>
                      </p:tgtEl>
                    </p:cond>
                  </p:endCondLst>
                </p:cTn>
                <p:tgtEl>
                  <p:spTgt spid="10"/>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dirty="0" smtClean="0">
                <a:solidFill>
                  <a:srgbClr val="150C8E"/>
                </a:solidFill>
              </a:rPr>
              <a:t>“</a:t>
            </a:r>
            <a:r>
              <a:rPr lang="en-US" b="1" i="1" u="sng" dirty="0" smtClean="0">
                <a:solidFill>
                  <a:srgbClr val="150C8E"/>
                </a:solidFill>
              </a:rPr>
              <a:t>Most </a:t>
            </a:r>
            <a:r>
              <a:rPr lang="en-US" b="1" i="1" u="sng" dirty="0" err="1" smtClean="0">
                <a:solidFill>
                  <a:srgbClr val="150C8E"/>
                </a:solidFill>
              </a:rPr>
              <a:t>organisations</a:t>
            </a:r>
            <a:r>
              <a:rPr lang="en-US" b="1" i="1" u="sng" dirty="0" smtClean="0">
                <a:solidFill>
                  <a:srgbClr val="150C8E"/>
                </a:solidFill>
              </a:rPr>
              <a:t> are not making better decisions than they did five years ago</a:t>
            </a:r>
            <a:r>
              <a:rPr lang="en-US" b="1" dirty="0" smtClean="0">
                <a:solidFill>
                  <a:srgbClr val="150C8E"/>
                </a:solidFill>
              </a:rPr>
              <a:t>”</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 industry characterized by failure</a:t>
            </a:r>
            <a:endParaRPr lang="en-ZA" sz="2400" b="1" dirty="0">
              <a:solidFill>
                <a:schemeClr val="tx2"/>
              </a:solidFill>
              <a:latin typeface="Verdana" pitchFamily="34" charset="0"/>
            </a:endParaRPr>
          </a:p>
        </p:txBody>
      </p:sp>
      <p:sp>
        <p:nvSpPr>
          <p:cNvPr id="4" name="Rectangle 3"/>
          <p:cNvSpPr/>
          <p:nvPr/>
        </p:nvSpPr>
        <p:spPr>
          <a:xfrm>
            <a:off x="500034" y="6072206"/>
            <a:ext cx="4572000" cy="461665"/>
          </a:xfrm>
          <a:prstGeom prst="rect">
            <a:avLst/>
          </a:prstGeom>
        </p:spPr>
        <p:txBody>
          <a:bodyPr>
            <a:spAutoFit/>
          </a:bodyPr>
          <a:lstStyle/>
          <a:p>
            <a:r>
              <a:rPr lang="en-US" sz="1200" dirty="0" smtClean="0"/>
              <a:t>BUSINESS INTELLIGENCE</a:t>
            </a:r>
          </a:p>
          <a:p>
            <a:r>
              <a:rPr lang="en-US" sz="1200" dirty="0" smtClean="0"/>
              <a:t>Article published in Computer Business Review Africa.</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0" y="1428736"/>
            <a:ext cx="9103977" cy="5429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571472" y="214290"/>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Different view of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 IBIS</a:t>
            </a:r>
          </a:p>
          <a:p>
            <a:r>
              <a:rPr lang="en-ZA" sz="2400" b="1" dirty="0" smtClean="0">
                <a:solidFill>
                  <a:schemeClr val="tx2"/>
                </a:solidFill>
                <a:latin typeface="Verdana" pitchFamily="34" charset="0"/>
              </a:rPr>
              <a:t>(</a:t>
            </a:r>
            <a:r>
              <a:rPr lang="en-ZA" sz="2000" b="1" dirty="0" smtClean="0">
                <a:solidFill>
                  <a:schemeClr val="tx2"/>
                </a:solidFill>
                <a:latin typeface="Verdana" pitchFamily="34" charset="0"/>
              </a:rPr>
              <a:t>Integrated business information systems)</a:t>
            </a:r>
            <a:endParaRPr lang="en-US" sz="2000" b="1" dirty="0">
              <a:solidFill>
                <a:schemeClr val="tx2"/>
              </a:solidFill>
              <a:latin typeface="Verdana" pitchFamily="34" charset="0"/>
            </a:endParaRPr>
          </a:p>
        </p:txBody>
      </p:sp>
      <p:grpSp>
        <p:nvGrpSpPr>
          <p:cNvPr id="2" name="Group 28"/>
          <p:cNvGrpSpPr>
            <a:grpSpLocks/>
          </p:cNvGrpSpPr>
          <p:nvPr/>
        </p:nvGrpSpPr>
        <p:grpSpPr bwMode="auto">
          <a:xfrm>
            <a:off x="2928926" y="1500174"/>
            <a:ext cx="2286016" cy="4951426"/>
            <a:chOff x="1643010" y="678841"/>
            <a:chExt cx="2285993" cy="5772580"/>
          </a:xfrm>
        </p:grpSpPr>
        <p:cxnSp>
          <p:nvCxnSpPr>
            <p:cNvPr id="7" name="Straight Connector 6"/>
            <p:cNvCxnSpPr/>
            <p:nvPr/>
          </p:nvCxnSpPr>
          <p:spPr>
            <a:xfrm rot="5400000">
              <a:off x="1036669" y="4321068"/>
              <a:ext cx="3500319" cy="1587"/>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5" name="TextBox 10"/>
            <p:cNvSpPr txBox="1">
              <a:spLocks noChangeArrowheads="1"/>
            </p:cNvSpPr>
            <p:nvPr/>
          </p:nvSpPr>
          <p:spPr bwMode="auto">
            <a:xfrm>
              <a:off x="2857444" y="2427835"/>
              <a:ext cx="500066" cy="307776"/>
            </a:xfrm>
            <a:prstGeom prst="rect">
              <a:avLst/>
            </a:prstGeom>
            <a:noFill/>
            <a:ln w="9525">
              <a:noFill/>
              <a:miter lim="800000"/>
              <a:headEnd/>
              <a:tailEnd/>
            </a:ln>
          </p:spPr>
          <p:txBody>
            <a:bodyPr>
              <a:spAutoFit/>
            </a:bodyPr>
            <a:lstStyle/>
            <a:p>
              <a:r>
                <a:rPr lang="en-ZA" sz="1400" b="1" dirty="0">
                  <a:solidFill>
                    <a:srgbClr val="00B050"/>
                  </a:solidFill>
                  <a:latin typeface="Verdana" pitchFamily="34" charset="0"/>
                </a:rPr>
                <a:t>10</a:t>
              </a:r>
              <a:endParaRPr lang="en-US" sz="1400" b="1" dirty="0">
                <a:solidFill>
                  <a:srgbClr val="00B050"/>
                </a:solidFill>
                <a:latin typeface="Verdana" pitchFamily="34" charset="0"/>
              </a:endParaRPr>
            </a:p>
          </p:txBody>
        </p:sp>
        <p:sp>
          <p:nvSpPr>
            <p:cNvPr id="31766" name="TextBox 12"/>
            <p:cNvSpPr txBox="1">
              <a:spLocks noChangeArrowheads="1"/>
            </p:cNvSpPr>
            <p:nvPr/>
          </p:nvSpPr>
          <p:spPr bwMode="auto">
            <a:xfrm>
              <a:off x="2643174" y="6143644"/>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0</a:t>
              </a:r>
              <a:endParaRPr lang="en-US" sz="1400" b="1">
                <a:solidFill>
                  <a:srgbClr val="00B050"/>
                </a:solidFill>
                <a:latin typeface="Verdana" pitchFamily="34" charset="0"/>
              </a:endParaRPr>
            </a:p>
          </p:txBody>
        </p:sp>
        <p:sp>
          <p:nvSpPr>
            <p:cNvPr id="31767" name="TextBox 14"/>
            <p:cNvSpPr txBox="1">
              <a:spLocks noChangeArrowheads="1"/>
            </p:cNvSpPr>
            <p:nvPr/>
          </p:nvSpPr>
          <p:spPr bwMode="auto">
            <a:xfrm>
              <a:off x="1643010" y="678841"/>
              <a:ext cx="2285993" cy="1722331"/>
            </a:xfrm>
            <a:prstGeom prst="rect">
              <a:avLst/>
            </a:prstGeom>
            <a:noFill/>
            <a:ln w="9525">
              <a:noFill/>
              <a:miter lim="800000"/>
              <a:headEnd/>
              <a:tailEnd/>
            </a:ln>
          </p:spPr>
          <p:txBody>
            <a:bodyPr wrap="square">
              <a:spAutoFit/>
            </a:bodyPr>
            <a:lstStyle/>
            <a:p>
              <a:pPr algn="ctr"/>
              <a:r>
                <a:rPr lang="en-ZA" dirty="0">
                  <a:solidFill>
                    <a:srgbClr val="00B050"/>
                  </a:solidFill>
                  <a:latin typeface="Verdana" pitchFamily="34" charset="0"/>
                </a:rPr>
                <a:t>Real </a:t>
              </a:r>
              <a:r>
                <a:rPr lang="en-ZA" dirty="0" smtClean="0">
                  <a:solidFill>
                    <a:srgbClr val="00B050"/>
                  </a:solidFill>
                  <a:latin typeface="Verdana" pitchFamily="34" charset="0"/>
                </a:rPr>
                <a:t>potential </a:t>
              </a:r>
              <a:r>
                <a:rPr lang="en-ZA" dirty="0">
                  <a:solidFill>
                    <a:srgbClr val="00B050"/>
                  </a:solidFill>
                  <a:latin typeface="Verdana" pitchFamily="34" charset="0"/>
                </a:rPr>
                <a:t>of </a:t>
              </a:r>
              <a:r>
                <a:rPr lang="en-ZA" dirty="0" err="1" smtClean="0">
                  <a:solidFill>
                    <a:srgbClr val="00B050"/>
                  </a:solidFill>
                  <a:latin typeface="Verdana" pitchFamily="34" charset="0"/>
                </a:rPr>
                <a:t>ERP</a:t>
              </a:r>
              <a:r>
                <a:rPr lang="en-ZA" dirty="0" smtClean="0">
                  <a:solidFill>
                    <a:srgbClr val="00B050"/>
                  </a:solidFill>
                  <a:latin typeface="Verdana" pitchFamily="34" charset="0"/>
                </a:rPr>
                <a:t> software</a:t>
              </a:r>
            </a:p>
            <a:p>
              <a:pPr algn="ctr"/>
              <a:r>
                <a:rPr lang="en-ZA" dirty="0" smtClean="0">
                  <a:solidFill>
                    <a:srgbClr val="00B050"/>
                  </a:solidFill>
                  <a:latin typeface="Verdana" pitchFamily="34" charset="0"/>
                </a:rPr>
                <a:t>–</a:t>
              </a:r>
            </a:p>
            <a:p>
              <a:pPr algn="ctr"/>
              <a:r>
                <a:rPr lang="en-ZA" dirty="0" smtClean="0">
                  <a:solidFill>
                    <a:srgbClr val="00B050"/>
                  </a:solidFill>
                  <a:latin typeface="Verdana" pitchFamily="34" charset="0"/>
                </a:rPr>
                <a:t> with high quality taxonomies</a:t>
              </a:r>
              <a:endParaRPr lang="en-US" dirty="0">
                <a:solidFill>
                  <a:srgbClr val="00B050"/>
                </a:solidFill>
                <a:latin typeface="Verdana" pitchFamily="34" charset="0"/>
              </a:endParaRPr>
            </a:p>
          </p:txBody>
        </p:sp>
      </p:grpSp>
      <p:grpSp>
        <p:nvGrpSpPr>
          <p:cNvPr id="3" name="Group 27"/>
          <p:cNvGrpSpPr>
            <a:grpSpLocks/>
          </p:cNvGrpSpPr>
          <p:nvPr/>
        </p:nvGrpSpPr>
        <p:grpSpPr bwMode="auto">
          <a:xfrm>
            <a:off x="1187624" y="3859056"/>
            <a:ext cx="2169963" cy="2592544"/>
            <a:chOff x="-98276" y="3429000"/>
            <a:chExt cx="2169978" cy="3022421"/>
          </a:xfrm>
        </p:grpSpPr>
        <p:sp>
          <p:nvSpPr>
            <p:cNvPr id="31758" name="TextBox 13"/>
            <p:cNvSpPr txBox="1">
              <a:spLocks noChangeArrowheads="1"/>
            </p:cNvSpPr>
            <p:nvPr/>
          </p:nvSpPr>
          <p:spPr bwMode="auto">
            <a:xfrm>
              <a:off x="-98276" y="3429000"/>
              <a:ext cx="2169978" cy="753501"/>
            </a:xfrm>
            <a:prstGeom prst="rect">
              <a:avLst/>
            </a:prstGeom>
            <a:noFill/>
            <a:ln w="9525">
              <a:noFill/>
              <a:miter lim="800000"/>
              <a:headEnd/>
              <a:tailEnd/>
            </a:ln>
          </p:spPr>
          <p:txBody>
            <a:bodyPr wrap="square">
              <a:spAutoFit/>
            </a:bodyPr>
            <a:lstStyle/>
            <a:p>
              <a:pPr algn="ctr"/>
              <a:r>
                <a:rPr lang="en-ZA" dirty="0">
                  <a:solidFill>
                    <a:srgbClr val="002060"/>
                  </a:solidFill>
                  <a:latin typeface="Verdana" pitchFamily="34" charset="0"/>
                </a:rPr>
                <a:t>Common </a:t>
              </a:r>
              <a:r>
                <a:rPr lang="en-ZA" dirty="0" smtClean="0">
                  <a:solidFill>
                    <a:srgbClr val="002060"/>
                  </a:solidFill>
                  <a:latin typeface="Verdana" pitchFamily="34" charset="0"/>
                </a:rPr>
                <a:t>view </a:t>
              </a:r>
              <a:r>
                <a:rPr lang="en-ZA" dirty="0">
                  <a:solidFill>
                    <a:srgbClr val="002060"/>
                  </a:solidFill>
                  <a:latin typeface="Verdana" pitchFamily="34" charset="0"/>
                </a:rPr>
                <a:t>of </a:t>
              </a:r>
              <a:r>
                <a:rPr lang="en-ZA" dirty="0" smtClean="0">
                  <a:solidFill>
                    <a:srgbClr val="002060"/>
                  </a:solidFill>
                  <a:latin typeface="Verdana" pitchFamily="34" charset="0"/>
                </a:rPr>
                <a:t>“best practice”</a:t>
              </a:r>
              <a:endParaRPr lang="en-US" dirty="0">
                <a:solidFill>
                  <a:srgbClr val="002060"/>
                </a:solidFill>
                <a:latin typeface="Verdana" pitchFamily="34" charset="0"/>
              </a:endParaRPr>
            </a:p>
          </p:txBody>
        </p:sp>
        <p:grpSp>
          <p:nvGrpSpPr>
            <p:cNvPr id="4" name="Group 26"/>
            <p:cNvGrpSpPr>
              <a:grpSpLocks/>
            </p:cNvGrpSpPr>
            <p:nvPr/>
          </p:nvGrpSpPr>
          <p:grpSpPr bwMode="auto">
            <a:xfrm>
              <a:off x="785786" y="4176885"/>
              <a:ext cx="785811" cy="2274536"/>
              <a:chOff x="785786" y="4176885"/>
              <a:chExt cx="785811" cy="2274536"/>
            </a:xfrm>
          </p:grpSpPr>
          <p:cxnSp>
            <p:nvCxnSpPr>
              <p:cNvPr id="6" name="Straight Connector 5"/>
              <p:cNvCxnSpPr/>
              <p:nvPr/>
            </p:nvCxnSpPr>
            <p:spPr>
              <a:xfrm rot="5400000">
                <a:off x="108004" y="5249755"/>
                <a:ext cx="1642966" cy="1587"/>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1" name="TextBox 9"/>
              <p:cNvSpPr txBox="1">
                <a:spLocks noChangeArrowheads="1"/>
              </p:cNvSpPr>
              <p:nvPr/>
            </p:nvSpPr>
            <p:spPr bwMode="auto">
              <a:xfrm>
                <a:off x="1071530" y="4176885"/>
                <a:ext cx="500067" cy="307777"/>
              </a:xfrm>
              <a:prstGeom prst="rect">
                <a:avLst/>
              </a:prstGeom>
              <a:noFill/>
              <a:ln w="9525">
                <a:noFill/>
                <a:miter lim="800000"/>
                <a:headEnd/>
                <a:tailEnd/>
              </a:ln>
            </p:spPr>
            <p:txBody>
              <a:bodyPr>
                <a:spAutoFit/>
              </a:bodyPr>
              <a:lstStyle/>
              <a:p>
                <a:r>
                  <a:rPr lang="en-ZA" sz="1400" b="1" dirty="0">
                    <a:solidFill>
                      <a:srgbClr val="002060"/>
                    </a:solidFill>
                    <a:latin typeface="Verdana" pitchFamily="34" charset="0"/>
                  </a:rPr>
                  <a:t>10</a:t>
                </a:r>
                <a:endParaRPr lang="en-US" sz="1400" b="1" dirty="0">
                  <a:solidFill>
                    <a:srgbClr val="002060"/>
                  </a:solidFill>
                  <a:latin typeface="Verdana" pitchFamily="34" charset="0"/>
                </a:endParaRPr>
              </a:p>
            </p:txBody>
          </p:sp>
          <p:sp>
            <p:nvSpPr>
              <p:cNvPr id="31762" name="TextBox 11"/>
              <p:cNvSpPr txBox="1">
                <a:spLocks noChangeArrowheads="1"/>
              </p:cNvSpPr>
              <p:nvPr/>
            </p:nvSpPr>
            <p:spPr bwMode="auto">
              <a:xfrm>
                <a:off x="785786" y="6143644"/>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0</a:t>
                </a:r>
                <a:endParaRPr lang="en-US" sz="1400" b="1">
                  <a:solidFill>
                    <a:srgbClr val="002060"/>
                  </a:solidFill>
                  <a:latin typeface="Verdana" pitchFamily="34" charset="0"/>
                </a:endParaRPr>
              </a:p>
            </p:txBody>
          </p:sp>
        </p:grpSp>
      </p:grpSp>
      <p:grpSp>
        <p:nvGrpSpPr>
          <p:cNvPr id="5" name="Group 29"/>
          <p:cNvGrpSpPr>
            <a:grpSpLocks/>
          </p:cNvGrpSpPr>
          <p:nvPr/>
        </p:nvGrpSpPr>
        <p:grpSpPr bwMode="auto">
          <a:xfrm>
            <a:off x="5715024" y="1571612"/>
            <a:ext cx="2500314" cy="4879988"/>
            <a:chOff x="4429124" y="762098"/>
            <a:chExt cx="2500294" cy="5689323"/>
          </a:xfrm>
        </p:grpSpPr>
        <p:cxnSp>
          <p:nvCxnSpPr>
            <p:cNvPr id="21" name="Straight Connector 20"/>
            <p:cNvCxnSpPr/>
            <p:nvPr/>
          </p:nvCxnSpPr>
          <p:spPr>
            <a:xfrm rot="5400000">
              <a:off x="2822624" y="4321058"/>
              <a:ext cx="3500336" cy="1588"/>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54" name="TextBox 21"/>
            <p:cNvSpPr txBox="1">
              <a:spLocks noChangeArrowheads="1"/>
            </p:cNvSpPr>
            <p:nvPr/>
          </p:nvSpPr>
          <p:spPr bwMode="auto">
            <a:xfrm>
              <a:off x="4643420" y="762098"/>
              <a:ext cx="500066" cy="307777"/>
            </a:xfrm>
            <a:prstGeom prst="rect">
              <a:avLst/>
            </a:prstGeom>
            <a:noFill/>
            <a:ln w="9525">
              <a:noFill/>
              <a:miter lim="800000"/>
              <a:headEnd/>
              <a:tailEnd/>
            </a:ln>
          </p:spPr>
          <p:txBody>
            <a:bodyPr>
              <a:spAutoFit/>
            </a:bodyPr>
            <a:lstStyle/>
            <a:p>
              <a:r>
                <a:rPr lang="en-ZA" sz="1400" b="1" dirty="0">
                  <a:solidFill>
                    <a:srgbClr val="2F4FD7"/>
                  </a:solidFill>
                  <a:latin typeface="Verdana" pitchFamily="34" charset="0"/>
                </a:rPr>
                <a:t>10</a:t>
              </a:r>
              <a:endParaRPr lang="en-US" sz="1400" b="1" dirty="0">
                <a:solidFill>
                  <a:srgbClr val="2F4FD7"/>
                </a:solidFill>
                <a:latin typeface="Verdana" pitchFamily="34" charset="0"/>
              </a:endParaRPr>
            </a:p>
          </p:txBody>
        </p:sp>
        <p:sp>
          <p:nvSpPr>
            <p:cNvPr id="31755" name="TextBox 22"/>
            <p:cNvSpPr txBox="1">
              <a:spLocks noChangeArrowheads="1"/>
            </p:cNvSpPr>
            <p:nvPr/>
          </p:nvSpPr>
          <p:spPr bwMode="auto">
            <a:xfrm>
              <a:off x="4429124" y="6143644"/>
              <a:ext cx="500066" cy="307777"/>
            </a:xfrm>
            <a:prstGeom prst="rect">
              <a:avLst/>
            </a:prstGeom>
            <a:noFill/>
            <a:ln w="9525">
              <a:noFill/>
              <a:miter lim="800000"/>
              <a:headEnd/>
              <a:tailEnd/>
            </a:ln>
          </p:spPr>
          <p:txBody>
            <a:bodyPr>
              <a:spAutoFit/>
            </a:bodyPr>
            <a:lstStyle/>
            <a:p>
              <a:r>
                <a:rPr lang="en-ZA" sz="1400" b="1" dirty="0">
                  <a:solidFill>
                    <a:srgbClr val="2F4FD7"/>
                  </a:solidFill>
                  <a:latin typeface="Verdana" pitchFamily="34" charset="0"/>
                </a:rPr>
                <a:t>0</a:t>
              </a:r>
              <a:endParaRPr lang="en-US" sz="1400" b="1" dirty="0">
                <a:solidFill>
                  <a:srgbClr val="2F4FD7"/>
                </a:solidFill>
                <a:latin typeface="Verdana" pitchFamily="34" charset="0"/>
              </a:endParaRPr>
            </a:p>
          </p:txBody>
        </p:sp>
        <p:sp>
          <p:nvSpPr>
            <p:cNvPr id="31756" name="TextBox 23"/>
            <p:cNvSpPr txBox="1">
              <a:spLocks noChangeArrowheads="1"/>
            </p:cNvSpPr>
            <p:nvPr/>
          </p:nvSpPr>
          <p:spPr bwMode="auto">
            <a:xfrm>
              <a:off x="4714876" y="1428736"/>
              <a:ext cx="2214542" cy="1722340"/>
            </a:xfrm>
            <a:prstGeom prst="rect">
              <a:avLst/>
            </a:prstGeom>
            <a:noFill/>
            <a:ln w="9525">
              <a:noFill/>
              <a:miter lim="800000"/>
              <a:headEnd/>
              <a:tailEnd/>
            </a:ln>
          </p:spPr>
          <p:txBody>
            <a:bodyPr wrap="square">
              <a:spAutoFit/>
            </a:bodyPr>
            <a:lstStyle/>
            <a:p>
              <a:r>
                <a:rPr lang="en-ZA" dirty="0">
                  <a:solidFill>
                    <a:srgbClr val="2F4FD7"/>
                  </a:solidFill>
                  <a:latin typeface="Verdana" pitchFamily="34" charset="0"/>
                </a:rPr>
                <a:t>The </a:t>
              </a:r>
              <a:r>
                <a:rPr lang="en-ZA" dirty="0" smtClean="0">
                  <a:solidFill>
                    <a:srgbClr val="2F4FD7"/>
                  </a:solidFill>
                  <a:latin typeface="Verdana" pitchFamily="34" charset="0"/>
                </a:rPr>
                <a:t>REAL opportunity</a:t>
              </a:r>
            </a:p>
            <a:p>
              <a:r>
                <a:rPr lang="en-ZA" dirty="0" smtClean="0">
                  <a:solidFill>
                    <a:srgbClr val="2F4FD7"/>
                  </a:solidFill>
                  <a:latin typeface="Verdana" pitchFamily="34" charset="0"/>
                </a:rPr>
                <a:t>–</a:t>
              </a:r>
            </a:p>
            <a:p>
              <a:r>
                <a:rPr lang="en-ZA" dirty="0" smtClean="0">
                  <a:solidFill>
                    <a:srgbClr val="2F4FD7"/>
                  </a:solidFill>
                  <a:latin typeface="Verdana" pitchFamily="34" charset="0"/>
                </a:rPr>
                <a:t>strategic implementation</a:t>
              </a:r>
              <a:endParaRPr lang="en-US" dirty="0">
                <a:solidFill>
                  <a:srgbClr val="2F4FD7"/>
                </a:solidFill>
                <a:latin typeface="Verdana" pitchFamily="34" charset="0"/>
              </a:endParaRPr>
            </a:p>
          </p:txBody>
        </p:sp>
        <p:cxnSp>
          <p:nvCxnSpPr>
            <p:cNvPr id="26" name="Straight Connector 25"/>
            <p:cNvCxnSpPr/>
            <p:nvPr/>
          </p:nvCxnSpPr>
          <p:spPr>
            <a:xfrm rot="5400000">
              <a:off x="3751285" y="1749383"/>
              <a:ext cx="1643014" cy="1588"/>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22" name="TextBox 9"/>
          <p:cNvSpPr txBox="1">
            <a:spLocks noChangeArrowheads="1"/>
          </p:cNvSpPr>
          <p:nvPr/>
        </p:nvSpPr>
        <p:spPr bwMode="auto">
          <a:xfrm>
            <a:off x="2428860" y="4500570"/>
            <a:ext cx="642942" cy="307777"/>
          </a:xfrm>
          <a:prstGeom prst="rect">
            <a:avLst/>
          </a:prstGeom>
          <a:noFill/>
          <a:ln w="9525">
            <a:noFill/>
            <a:miter lim="800000"/>
            <a:headEnd/>
            <a:tailEnd/>
          </a:ln>
        </p:spPr>
        <p:txBody>
          <a:bodyPr wrap="square">
            <a:spAutoFit/>
          </a:bodyPr>
          <a:lstStyle/>
          <a:p>
            <a:r>
              <a:rPr lang="en-ZA" sz="1400" b="1" dirty="0" smtClean="0">
                <a:solidFill>
                  <a:srgbClr val="FF0000"/>
                </a:solidFill>
                <a:latin typeface="Verdana" pitchFamily="34" charset="0"/>
              </a:rPr>
              <a:t>X  3</a:t>
            </a:r>
            <a:endParaRPr lang="en-US" sz="1400" b="1" dirty="0">
              <a:solidFill>
                <a:srgbClr val="FF0000"/>
              </a:solidFill>
              <a:latin typeface="Verdana" pitchFamily="34" charset="0"/>
            </a:endParaRPr>
          </a:p>
        </p:txBody>
      </p:sp>
      <p:sp>
        <p:nvSpPr>
          <p:cNvPr id="23" name="TextBox 10"/>
          <p:cNvSpPr txBox="1">
            <a:spLocks noChangeArrowheads="1"/>
          </p:cNvSpPr>
          <p:nvPr/>
        </p:nvSpPr>
        <p:spPr bwMode="auto">
          <a:xfrm>
            <a:off x="4214810" y="3000372"/>
            <a:ext cx="714380" cy="307777"/>
          </a:xfrm>
          <a:prstGeom prst="rect">
            <a:avLst/>
          </a:prstGeom>
          <a:noFill/>
          <a:ln w="9525">
            <a:noFill/>
            <a:miter lim="800000"/>
            <a:headEnd/>
            <a:tailEnd/>
          </a:ln>
        </p:spPr>
        <p:txBody>
          <a:bodyPr wrap="square">
            <a:spAutoFit/>
          </a:bodyPr>
          <a:lstStyle/>
          <a:p>
            <a:r>
              <a:rPr lang="en-ZA" sz="1400" b="1" dirty="0" smtClean="0">
                <a:solidFill>
                  <a:srgbClr val="FF0000"/>
                </a:solidFill>
                <a:latin typeface="Verdana" pitchFamily="34" charset="0"/>
              </a:rPr>
              <a:t>X  7</a:t>
            </a:r>
            <a:endParaRPr lang="en-US" sz="1400" b="1" dirty="0">
              <a:solidFill>
                <a:srgbClr val="FF000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467544" y="2071678"/>
            <a:ext cx="8390736" cy="369332"/>
          </a:xfrm>
          <a:prstGeom prst="rect">
            <a:avLst/>
          </a:prstGeom>
          <a:noFill/>
        </p:spPr>
        <p:txBody>
          <a:bodyPr wrap="square" rtlCol="0">
            <a:spAutoFit/>
          </a:bodyPr>
          <a:lstStyle/>
          <a:p>
            <a:r>
              <a:rPr lang="en-US" b="1" dirty="0" smtClean="0">
                <a:solidFill>
                  <a:schemeClr val="tx2"/>
                </a:solidFill>
              </a:rPr>
              <a:t>Key points from yesterday’s presentation</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endParaRPr lang="en-ZA" sz="2400" b="1" dirty="0" smtClean="0">
              <a:solidFill>
                <a:schemeClr val="tx2"/>
              </a:solidFill>
              <a:latin typeface="Verdana" pitchFamily="34" charset="0"/>
            </a:endParaRPr>
          </a:p>
          <a:p>
            <a:r>
              <a:rPr lang="en-ZA" sz="2400" b="1" dirty="0" smtClean="0">
                <a:solidFill>
                  <a:schemeClr val="tx2"/>
                </a:solidFill>
                <a:latin typeface="Verdana" pitchFamily="34" charset="0"/>
              </a:rPr>
              <a:t>An engineering approach to Strategy</a:t>
            </a:r>
            <a:endParaRPr lang="en-ZA" sz="2400" b="1" dirty="0">
              <a:solidFill>
                <a:schemeClr val="tx2"/>
              </a:solidFill>
              <a:latin typeface="Verdana" pitchFamily="34" charset="0"/>
            </a:endParaRPr>
          </a:p>
        </p:txBody>
      </p:sp>
      <p:sp>
        <p:nvSpPr>
          <p:cNvPr id="6" name="TextBox 5"/>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774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Failures are increasing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The threat and therefore the opportunity is huge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0" y="1428736"/>
            <a:ext cx="9144000" cy="4648878"/>
          </a:xfrm>
          <a:prstGeom prst="rect">
            <a:avLst/>
          </a:prstGeom>
          <a:noFill/>
          <a:ln w="9525">
            <a:noFill/>
            <a:miter lim="800000"/>
            <a:headEnd/>
            <a:tailEnd/>
          </a:ln>
        </p:spPr>
      </p:pic>
      <p:pic>
        <p:nvPicPr>
          <p:cNvPr id="227330" name="Picture 2"/>
          <p:cNvPicPr>
            <a:picLocks noChangeAspect="1" noChangeArrowheads="1"/>
          </p:cNvPicPr>
          <p:nvPr/>
        </p:nvPicPr>
        <p:blipFill>
          <a:blip r:embed="rId4" cstate="print"/>
          <a:srcRect/>
          <a:stretch>
            <a:fillRect/>
          </a:stretch>
        </p:blipFill>
        <p:spPr bwMode="auto">
          <a:xfrm>
            <a:off x="5334000" y="1428736"/>
            <a:ext cx="3810000" cy="5019675"/>
          </a:xfrm>
          <a:prstGeom prst="rect">
            <a:avLst/>
          </a:prstGeom>
          <a:noFill/>
          <a:ln w="9525">
            <a:noFill/>
            <a:miter lim="800000"/>
            <a:headEnd/>
            <a:tailEnd/>
          </a:ln>
        </p:spPr>
      </p:pic>
      <p:sp>
        <p:nvSpPr>
          <p:cNvPr id="7" name="Oval 6"/>
          <p:cNvSpPr/>
          <p:nvPr/>
        </p:nvSpPr>
        <p:spPr>
          <a:xfrm>
            <a:off x="-214346" y="4572008"/>
            <a:ext cx="5572164"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27330"/>
                                        </p:tgtEl>
                                        <p:attrNameLst>
                                          <p:attrName>style.visibility</p:attrName>
                                        </p:attrNameLst>
                                      </p:cBhvr>
                                      <p:to>
                                        <p:strVal val="visible"/>
                                      </p:to>
                                    </p:set>
                                    <p:animEffect transition="in" filter="fade">
                                      <p:cBhvr>
                                        <p:cTn id="15" dur="2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0578" name="Picture 2"/>
          <p:cNvPicPr>
            <a:picLocks noChangeAspect="1" noChangeArrowheads="1"/>
          </p:cNvPicPr>
          <p:nvPr/>
        </p:nvPicPr>
        <p:blipFill>
          <a:blip r:embed="rId3" cstate="print"/>
          <a:srcRect/>
          <a:stretch>
            <a:fillRect/>
          </a:stretch>
        </p:blipFill>
        <p:spPr bwMode="auto">
          <a:xfrm>
            <a:off x="0" y="-243408"/>
            <a:ext cx="9144000" cy="7101407"/>
          </a:xfrm>
          <a:prstGeom prst="rect">
            <a:avLst/>
          </a:prstGeom>
          <a:noFill/>
          <a:ln w="9525">
            <a:noFill/>
            <a:miter lim="800000"/>
            <a:headEnd/>
            <a:tailEnd/>
          </a:ln>
        </p:spPr>
      </p:pic>
      <p:sp>
        <p:nvSpPr>
          <p:cNvPr id="4" name="Oval 3"/>
          <p:cNvSpPr/>
          <p:nvPr/>
        </p:nvSpPr>
        <p:spPr>
          <a:xfrm>
            <a:off x="395536" y="4149080"/>
            <a:ext cx="7416824" cy="79208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11760" y="5301208"/>
            <a:ext cx="6480720" cy="369332"/>
          </a:xfrm>
          <a:prstGeom prst="rect">
            <a:avLst/>
          </a:prstGeom>
          <a:noFill/>
        </p:spPr>
        <p:txBody>
          <a:bodyPr wrap="square" rtlCol="0">
            <a:spAutoFit/>
          </a:bodyPr>
          <a:lstStyle/>
          <a:p>
            <a:r>
              <a:rPr lang="en-ZA" b="1" dirty="0" smtClean="0">
                <a:solidFill>
                  <a:srgbClr val="FF0000"/>
                </a:solidFill>
              </a:rPr>
              <a:t>Requires appropriately implemented </a:t>
            </a:r>
            <a:r>
              <a:rPr lang="en-ZA" b="1" dirty="0" err="1" smtClean="0">
                <a:solidFill>
                  <a:srgbClr val="FF0000"/>
                </a:solidFill>
              </a:rPr>
              <a:t>ERP</a:t>
            </a:r>
            <a:r>
              <a:rPr lang="en-ZA" b="1" dirty="0" smtClean="0">
                <a:solidFill>
                  <a:srgbClr val="FF0000"/>
                </a:solidFill>
              </a:rPr>
              <a:t> / IBIS</a:t>
            </a:r>
            <a:endParaRPr lang="en-US" b="1" dirty="0">
              <a:solidFill>
                <a:srgbClr val="FF0000"/>
              </a:solidFill>
            </a:endParaRPr>
          </a:p>
        </p:txBody>
      </p:sp>
      <p:sp>
        <p:nvSpPr>
          <p:cNvPr id="6" name="TextBox 5"/>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1602" name="Picture 2"/>
          <p:cNvPicPr>
            <a:picLocks noChangeAspect="1" noChangeArrowheads="1"/>
          </p:cNvPicPr>
          <p:nvPr/>
        </p:nvPicPr>
        <p:blipFill>
          <a:blip r:embed="rId3" cstate="print"/>
          <a:srcRect/>
          <a:stretch>
            <a:fillRect/>
          </a:stretch>
        </p:blipFill>
        <p:spPr bwMode="auto">
          <a:xfrm>
            <a:off x="0" y="-171400"/>
            <a:ext cx="9144000" cy="7029399"/>
          </a:xfrm>
          <a:prstGeom prst="rect">
            <a:avLst/>
          </a:prstGeom>
          <a:noFill/>
          <a:ln w="9525">
            <a:noFill/>
            <a:miter lim="800000"/>
            <a:headEnd/>
            <a:tailEnd/>
          </a:ln>
        </p:spPr>
      </p:pic>
      <p:sp>
        <p:nvSpPr>
          <p:cNvPr id="4" name="TextBox 3"/>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
        <p:nvSpPr>
          <p:cNvPr id="5" name="Oval 4"/>
          <p:cNvSpPr/>
          <p:nvPr/>
        </p:nvSpPr>
        <p:spPr>
          <a:xfrm>
            <a:off x="395536" y="4869160"/>
            <a:ext cx="2448272" cy="9361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00192" y="4221088"/>
            <a:ext cx="2376264" cy="15925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1520" y="6165304"/>
            <a:ext cx="8640960" cy="369332"/>
          </a:xfrm>
          <a:prstGeom prst="rect">
            <a:avLst/>
          </a:prstGeom>
          <a:noFill/>
        </p:spPr>
        <p:txBody>
          <a:bodyPr wrap="square" rtlCol="0">
            <a:spAutoFit/>
          </a:bodyPr>
          <a:lstStyle/>
          <a:p>
            <a:pPr algn="ctr"/>
            <a:r>
              <a:rPr lang="en-ZA" b="1" dirty="0" smtClean="0">
                <a:solidFill>
                  <a:srgbClr val="FF0000"/>
                </a:solidFill>
              </a:rPr>
              <a:t>Defines the configuration framework for EVERY MODULE of </a:t>
            </a:r>
            <a:r>
              <a:rPr lang="en-ZA" b="1" dirty="0" err="1" smtClean="0">
                <a:solidFill>
                  <a:srgbClr val="FF0000"/>
                </a:solidFill>
              </a:rPr>
              <a:t>ERP</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2627" name="Picture 3"/>
          <p:cNvPicPr>
            <a:picLocks noChangeAspect="1" noChangeArrowheads="1"/>
          </p:cNvPicPr>
          <p:nvPr/>
        </p:nvPicPr>
        <p:blipFill>
          <a:blip r:embed="rId3" cstate="print"/>
          <a:srcRect/>
          <a:stretch>
            <a:fillRect/>
          </a:stretch>
        </p:blipFill>
        <p:spPr bwMode="auto">
          <a:xfrm>
            <a:off x="0" y="-171400"/>
            <a:ext cx="9143999" cy="7029399"/>
          </a:xfrm>
          <a:prstGeom prst="rect">
            <a:avLst/>
          </a:prstGeom>
          <a:noFill/>
          <a:ln w="9525">
            <a:noFill/>
            <a:miter lim="800000"/>
            <a:headEnd/>
            <a:tailEnd/>
          </a:ln>
        </p:spPr>
      </p:pic>
      <p:sp>
        <p:nvSpPr>
          <p:cNvPr id="5" name="TextBox 4"/>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467544" y="2071678"/>
            <a:ext cx="8390736" cy="1200329"/>
          </a:xfrm>
          <a:prstGeom prst="rect">
            <a:avLst/>
          </a:prstGeom>
          <a:noFill/>
        </p:spPr>
        <p:txBody>
          <a:bodyPr wrap="square" rtlCol="0">
            <a:spAutoFit/>
          </a:bodyPr>
          <a:lstStyle/>
          <a:p>
            <a:r>
              <a:rPr lang="en-US" b="1" dirty="0" smtClean="0">
                <a:solidFill>
                  <a:schemeClr val="tx2"/>
                </a:solidFill>
              </a:rPr>
              <a:t>Key points from conference presentations</a:t>
            </a:r>
          </a:p>
          <a:p>
            <a:endParaRPr lang="en-ZA" b="1" u="sng" dirty="0" smtClean="0">
              <a:solidFill>
                <a:schemeClr val="tx2"/>
              </a:solidFill>
            </a:endParaRPr>
          </a:p>
          <a:p>
            <a:r>
              <a:rPr lang="en-ZA" b="1" u="sng" dirty="0" smtClean="0">
                <a:solidFill>
                  <a:schemeClr val="tx2"/>
                </a:solidFill>
              </a:rPr>
              <a:t/>
            </a:r>
            <a:br>
              <a:rPr lang="en-ZA" b="1" u="sng" dirty="0" smtClean="0">
                <a:solidFill>
                  <a:schemeClr val="tx2"/>
                </a:solidFill>
              </a:rPr>
            </a:br>
            <a:r>
              <a:rPr lang="en-ZA" b="1" dirty="0" smtClean="0">
                <a:solidFill>
                  <a:schemeClr val="tx2"/>
                </a:solidFill>
              </a:rPr>
              <a:t>Based on white papers with the clients</a:t>
            </a:r>
            <a:endParaRPr lang="en-US" b="1"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endParaRPr lang="en-ZA" sz="2400" b="1" dirty="0" smtClean="0">
              <a:solidFill>
                <a:schemeClr val="tx2"/>
              </a:solidFill>
              <a:latin typeface="Verdana" pitchFamily="34" charset="0"/>
            </a:endParaRPr>
          </a:p>
          <a:p>
            <a:r>
              <a:rPr lang="en-ZA" sz="2400" b="1" dirty="0" smtClean="0">
                <a:solidFill>
                  <a:schemeClr val="tx2"/>
                </a:solidFill>
                <a:latin typeface="Verdana" pitchFamily="34" charset="0"/>
              </a:rPr>
              <a:t>Strategically successful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implementations</a:t>
            </a:r>
            <a:endParaRPr lang="en-ZA" sz="2400" b="1" dirty="0">
              <a:solidFill>
                <a:schemeClr val="tx2"/>
              </a:solidFill>
              <a:latin typeface="Verdana" pitchFamily="34" charset="0"/>
            </a:endParaRPr>
          </a:p>
        </p:txBody>
      </p:sp>
      <p:sp>
        <p:nvSpPr>
          <p:cNvPr id="6" name="TextBox 5"/>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Case study</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a:solidFill>
                  <a:schemeClr val="tx2"/>
                </a:solidFill>
                <a:latin typeface="Verdana" pitchFamily="34" charset="0"/>
              </a:rPr>
              <a:t>Data engineering principles</a:t>
            </a:r>
          </a:p>
          <a:p>
            <a:r>
              <a:rPr lang="en-ZA" sz="2400" b="1">
                <a:solidFill>
                  <a:schemeClr val="tx2"/>
                </a:solidFill>
                <a:latin typeface="Verdana" pitchFamily="34" charset="0"/>
              </a:rPr>
              <a:t>Case study</a:t>
            </a:r>
          </a:p>
        </p:txBody>
      </p:sp>
      <p:sp>
        <p:nvSpPr>
          <p:cNvPr id="26627" name="TextBox 4"/>
          <p:cNvSpPr txBox="1">
            <a:spLocks noChangeArrowheads="1"/>
          </p:cNvSpPr>
          <p:nvPr/>
        </p:nvSpPr>
        <p:spPr bwMode="auto">
          <a:xfrm>
            <a:off x="571500" y="1643063"/>
            <a:ext cx="7643813" cy="2585323"/>
          </a:xfrm>
          <a:prstGeom prst="rect">
            <a:avLst/>
          </a:prstGeom>
          <a:noFill/>
          <a:ln w="9525">
            <a:noFill/>
            <a:miter lim="800000"/>
            <a:headEnd/>
            <a:tailEnd/>
          </a:ln>
        </p:spPr>
        <p:txBody>
          <a:bodyPr>
            <a:spAutoFit/>
          </a:bodyPr>
          <a:lstStyle/>
          <a:p>
            <a:pPr marL="342900" indent="-342900">
              <a:buFont typeface="Verdana" pitchFamily="34" charset="0"/>
              <a:buAutoNum type="arabicPeriod"/>
            </a:pPr>
            <a:r>
              <a:rPr lang="en-ZA" dirty="0" smtClean="0">
                <a:latin typeface="Verdana" pitchFamily="34" charset="0"/>
              </a:rPr>
              <a:t>Presented with the client at a public conference</a:t>
            </a:r>
            <a:endParaRPr lang="en-US" dirty="0" smtClean="0">
              <a:latin typeface="Verdana" pitchFamily="34" charset="0"/>
            </a:endParaRPr>
          </a:p>
          <a:p>
            <a:pPr marL="342900" indent="-342900">
              <a:buFont typeface="Verdana" pitchFamily="34" charset="0"/>
              <a:buAutoNum type="arabicPeriod"/>
            </a:pPr>
            <a:endParaRPr lang="en-ZA" dirty="0" smtClean="0">
              <a:latin typeface="Verdana" pitchFamily="34" charset="0"/>
            </a:endParaRPr>
          </a:p>
          <a:p>
            <a:pPr marL="342900" indent="-342900">
              <a:buFont typeface="Verdana" pitchFamily="34" charset="0"/>
              <a:buAutoNum type="arabicPeriod"/>
            </a:pPr>
            <a:r>
              <a:rPr lang="en-ZA" dirty="0" smtClean="0">
                <a:latin typeface="Verdana" pitchFamily="34" charset="0"/>
              </a:rPr>
              <a:t>Dramatic </a:t>
            </a:r>
            <a:r>
              <a:rPr lang="en-ZA" dirty="0">
                <a:latin typeface="Verdana" pitchFamily="34" charset="0"/>
              </a:rPr>
              <a:t>increase in management information</a:t>
            </a:r>
          </a:p>
          <a:p>
            <a:pPr marL="342900" indent="-342900">
              <a:buFont typeface="Verdana" pitchFamily="34" charset="0"/>
              <a:buAutoNum type="arabicPeriod"/>
            </a:pPr>
            <a:endParaRPr lang="en-ZA" dirty="0">
              <a:latin typeface="Verdana" pitchFamily="34" charset="0"/>
            </a:endParaRPr>
          </a:p>
          <a:p>
            <a:pPr marL="342900" indent="-342900">
              <a:buFont typeface="Verdana" pitchFamily="34" charset="0"/>
              <a:buAutoNum type="arabicPeriod"/>
            </a:pPr>
            <a:r>
              <a:rPr lang="en-ZA" dirty="0">
                <a:latin typeface="Verdana" pitchFamily="34" charset="0"/>
              </a:rPr>
              <a:t>Reduction in head count</a:t>
            </a:r>
          </a:p>
          <a:p>
            <a:pPr marL="342900" indent="-342900">
              <a:buFont typeface="Verdana" pitchFamily="34" charset="0"/>
              <a:buAutoNum type="arabicPeriod"/>
            </a:pPr>
            <a:endParaRPr lang="en-ZA" dirty="0">
              <a:latin typeface="Verdana" pitchFamily="34" charset="0"/>
            </a:endParaRPr>
          </a:p>
          <a:p>
            <a:pPr marL="342900" indent="-342900">
              <a:buFont typeface="Verdana" pitchFamily="34" charset="0"/>
              <a:buAutoNum type="arabicPeriod"/>
            </a:pPr>
            <a:r>
              <a:rPr lang="en-ZA" dirty="0">
                <a:latin typeface="Verdana" pitchFamily="34" charset="0"/>
              </a:rPr>
              <a:t>Dramatic reduction in audit time and cost</a:t>
            </a:r>
          </a:p>
          <a:p>
            <a:pPr marL="342900" indent="-342900">
              <a:buFont typeface="Verdana" pitchFamily="34" charset="0"/>
              <a:buAutoNum type="arabicPeriod"/>
            </a:pPr>
            <a:endParaRPr lang="en-ZA" dirty="0">
              <a:latin typeface="Verdana" pitchFamily="34" charset="0"/>
            </a:endParaRPr>
          </a:p>
          <a:p>
            <a:pPr marL="342900" indent="-342900">
              <a:buFont typeface="Verdana" pitchFamily="34" charset="0"/>
              <a:buAutoNum type="arabicPeriod"/>
            </a:pPr>
            <a:r>
              <a:rPr lang="en-ZA" dirty="0">
                <a:latin typeface="Verdana" pitchFamily="34" charset="0"/>
              </a:rPr>
              <a:t>Unqualified balance sheet first time in 15 </a:t>
            </a:r>
            <a:r>
              <a:rPr lang="en-ZA" dirty="0" smtClean="0">
                <a:latin typeface="Verdana" pitchFamily="34" charset="0"/>
              </a:rPr>
              <a:t>years</a:t>
            </a:r>
            <a:endParaRPr lang="en-ZA"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animEffect transition="in" filter="fade">
                                      <p:cBhvr>
                                        <p:cTn id="11" dur="2000"/>
                                        <p:tgtEl>
                                          <p:spTgt spid="2662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animEffect transition="in" filter="fade">
                                      <p:cBhvr>
                                        <p:cTn id="15" dur="2000"/>
                                        <p:tgtEl>
                                          <p:spTgt spid="26627">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animEffect transition="in" filter="fade">
                                      <p:cBhvr>
                                        <p:cTn id="19" dur="2000"/>
                                        <p:tgtEl>
                                          <p:spTgt spid="26627">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animEffect transition="in" filter="fade">
                                      <p:cBhvr>
                                        <p:cTn id="23" dur="2000"/>
                                        <p:tgtEl>
                                          <p:spTgt spid="266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46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Oval 3"/>
          <p:cNvSpPr/>
          <p:nvPr/>
        </p:nvSpPr>
        <p:spPr>
          <a:xfrm>
            <a:off x="1547664" y="1628800"/>
            <a:ext cx="3312368" cy="2880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56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Oval 3"/>
          <p:cNvSpPr/>
          <p:nvPr/>
        </p:nvSpPr>
        <p:spPr>
          <a:xfrm>
            <a:off x="467544" y="3140968"/>
            <a:ext cx="2448272" cy="64807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Oval 3"/>
          <p:cNvSpPr/>
          <p:nvPr/>
        </p:nvSpPr>
        <p:spPr>
          <a:xfrm>
            <a:off x="4139952" y="3140968"/>
            <a:ext cx="2448272" cy="57606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a:t>
            </a:r>
            <a:r>
              <a:rPr kumimoji="0" lang="en-ZA" sz="2400" b="1" i="0" u="none" strike="noStrike" kern="1200" cap="none" spc="0" normalizeH="0" noProof="0" dirty="0" smtClean="0">
                <a:ln>
                  <a:noFill/>
                </a:ln>
                <a:solidFill>
                  <a:srgbClr val="002060"/>
                </a:solidFill>
                <a:effectLst/>
                <a:uLnTx/>
                <a:uFillTx/>
                <a:latin typeface="+mj-lt"/>
                <a:ea typeface="+mj-ea"/>
                <a:cs typeface="+mj-cs"/>
              </a:rPr>
              <a:t> IT?</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REALLY?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23" name="Picture 22" descr="iStock_000004319108Medium.jpg"/>
          <p:cNvPicPr>
            <a:picLocks noChangeAspect="1"/>
          </p:cNvPicPr>
          <p:nvPr/>
        </p:nvPicPr>
        <p:blipFill>
          <a:blip r:embed="rId3" cstate="print"/>
          <a:stretch>
            <a:fillRect/>
          </a:stretch>
        </p:blipFill>
        <p:spPr>
          <a:xfrm>
            <a:off x="-1" y="1428736"/>
            <a:ext cx="9144001" cy="5461664"/>
          </a:xfrm>
          <a:prstGeom prst="rect">
            <a:avLst/>
          </a:prstGeom>
        </p:spPr>
      </p:pic>
      <p:pic>
        <p:nvPicPr>
          <p:cNvPr id="24" name="Picture 23" descr="Notebook Computer iStock_000006031857Small.jpg"/>
          <p:cNvPicPr>
            <a:picLocks noChangeAspect="1"/>
          </p:cNvPicPr>
          <p:nvPr/>
        </p:nvPicPr>
        <p:blipFill>
          <a:blip r:embed="rId4" cstate="print"/>
          <a:stretch>
            <a:fillRect/>
          </a:stretch>
        </p:blipFill>
        <p:spPr>
          <a:xfrm>
            <a:off x="3214679" y="3143248"/>
            <a:ext cx="2714644" cy="1842325"/>
          </a:xfrm>
          <a:prstGeom prst="rect">
            <a:avLst/>
          </a:prstGeom>
        </p:spPr>
      </p:pic>
      <p:pic>
        <p:nvPicPr>
          <p:cNvPr id="25" name="Picture 24" descr="Abacus iStock_000006272016Small.jpg"/>
          <p:cNvPicPr>
            <a:picLocks noChangeAspect="1"/>
          </p:cNvPicPr>
          <p:nvPr/>
        </p:nvPicPr>
        <p:blipFill>
          <a:blip r:embed="rId5" cstate="print"/>
          <a:stretch>
            <a:fillRect/>
          </a:stretch>
        </p:blipFill>
        <p:spPr>
          <a:xfrm>
            <a:off x="1" y="1428736"/>
            <a:ext cx="2071670" cy="2959545"/>
          </a:xfrm>
          <a:prstGeom prst="rect">
            <a:avLst/>
          </a:prstGeom>
        </p:spPr>
      </p:pic>
      <p:pic>
        <p:nvPicPr>
          <p:cNvPr id="26" name="Picture 25" descr="Visual Basic Source Code -- iStock_000000122105Small.jpg"/>
          <p:cNvPicPr>
            <a:picLocks noChangeAspect="1"/>
          </p:cNvPicPr>
          <p:nvPr/>
        </p:nvPicPr>
        <p:blipFill>
          <a:blip r:embed="rId6" cstate="print"/>
          <a:stretch>
            <a:fillRect/>
          </a:stretch>
        </p:blipFill>
        <p:spPr>
          <a:xfrm>
            <a:off x="2143108" y="1428736"/>
            <a:ext cx="4000528" cy="1857388"/>
          </a:xfrm>
          <a:prstGeom prst="rect">
            <a:avLst/>
          </a:prstGeom>
        </p:spPr>
      </p:pic>
      <p:pic>
        <p:nvPicPr>
          <p:cNvPr id="27" name="Picture 26" descr="Typewriter iStock_000005521746Small Trimmed.jpg"/>
          <p:cNvPicPr>
            <a:picLocks noChangeAspect="1"/>
          </p:cNvPicPr>
          <p:nvPr/>
        </p:nvPicPr>
        <p:blipFill>
          <a:blip r:embed="rId7" cstate="print"/>
          <a:stretch>
            <a:fillRect/>
          </a:stretch>
        </p:blipFill>
        <p:spPr>
          <a:xfrm>
            <a:off x="6143636" y="1428737"/>
            <a:ext cx="3000364" cy="2286016"/>
          </a:xfrm>
          <a:prstGeom prst="rect">
            <a:avLst/>
          </a:prstGeom>
        </p:spPr>
      </p:pic>
      <p:grpSp>
        <p:nvGrpSpPr>
          <p:cNvPr id="2" name="Group 29"/>
          <p:cNvGrpSpPr/>
          <p:nvPr/>
        </p:nvGrpSpPr>
        <p:grpSpPr>
          <a:xfrm>
            <a:off x="2571736" y="4929198"/>
            <a:ext cx="3429024" cy="1928802"/>
            <a:chOff x="2643174" y="4929198"/>
            <a:chExt cx="3714776" cy="1928802"/>
          </a:xfrm>
        </p:grpSpPr>
        <p:pic>
          <p:nvPicPr>
            <p:cNvPr id="29" name="Picture 28" descr="General Ledger Book -- iStock_000007162654Small.jpg"/>
            <p:cNvPicPr>
              <a:picLocks noChangeAspect="1"/>
            </p:cNvPicPr>
            <p:nvPr/>
          </p:nvPicPr>
          <p:blipFill>
            <a:blip r:embed="rId8" cstate="print"/>
            <a:stretch>
              <a:fillRect/>
            </a:stretch>
          </p:blipFill>
          <p:spPr>
            <a:xfrm>
              <a:off x="2643174" y="4929198"/>
              <a:ext cx="3714776" cy="1928802"/>
            </a:xfrm>
            <a:prstGeom prst="rect">
              <a:avLst/>
            </a:prstGeom>
          </p:spPr>
        </p:pic>
        <p:pic>
          <p:nvPicPr>
            <p:cNvPr id="16386" name="Picture 2"/>
            <p:cNvPicPr>
              <a:picLocks noChangeAspect="1" noChangeArrowheads="1"/>
            </p:cNvPicPr>
            <p:nvPr/>
          </p:nvPicPr>
          <p:blipFill>
            <a:blip r:embed="rId9" cstate="print"/>
            <a:srcRect/>
            <a:stretch>
              <a:fillRect/>
            </a:stretch>
          </p:blipFill>
          <p:spPr bwMode="auto">
            <a:xfrm>
              <a:off x="4857752" y="5000636"/>
              <a:ext cx="1333500" cy="952500"/>
            </a:xfrm>
            <a:prstGeom prst="rect">
              <a:avLst/>
            </a:prstGeom>
            <a:noFill/>
            <a:ln w="9525">
              <a:noFill/>
              <a:miter lim="800000"/>
              <a:headEnd/>
              <a:tailEnd/>
            </a:ln>
          </p:spPr>
        </p:pic>
      </p:grpSp>
      <p:pic>
        <p:nvPicPr>
          <p:cNvPr id="12" name="Picture 11" descr="Post Office iStock_000006886931Small.jpg"/>
          <p:cNvPicPr>
            <a:picLocks noChangeAspect="1"/>
          </p:cNvPicPr>
          <p:nvPr/>
        </p:nvPicPr>
        <p:blipFill>
          <a:blip r:embed="rId10" cstate="print"/>
          <a:stretch>
            <a:fillRect/>
          </a:stretch>
        </p:blipFill>
        <p:spPr>
          <a:xfrm>
            <a:off x="5929322" y="3714752"/>
            <a:ext cx="3214678" cy="3143248"/>
          </a:xfrm>
          <a:prstGeom prst="rect">
            <a:avLst/>
          </a:prstGeom>
        </p:spPr>
      </p:pic>
      <p:pic>
        <p:nvPicPr>
          <p:cNvPr id="13" name="Picture 12" descr="Brick Layer iStock_000006888008Small.jpg"/>
          <p:cNvPicPr>
            <a:picLocks noChangeAspect="1"/>
          </p:cNvPicPr>
          <p:nvPr/>
        </p:nvPicPr>
        <p:blipFill>
          <a:blip r:embed="rId11" cstate="print"/>
          <a:stretch>
            <a:fillRect/>
          </a:stretch>
        </p:blipFill>
        <p:spPr>
          <a:xfrm>
            <a:off x="2143108" y="1928802"/>
            <a:ext cx="4000528" cy="1377615"/>
          </a:xfrm>
          <a:prstGeom prst="rect">
            <a:avLst/>
          </a:prstGeom>
        </p:spPr>
      </p:pic>
      <p:pic>
        <p:nvPicPr>
          <p:cNvPr id="28" name="Picture 27" descr="Filing Cabinet iStock_000005945303Small.jpg"/>
          <p:cNvPicPr>
            <a:picLocks noChangeAspect="1"/>
          </p:cNvPicPr>
          <p:nvPr/>
        </p:nvPicPr>
        <p:blipFill>
          <a:blip r:embed="rId12" cstate="print"/>
          <a:stretch>
            <a:fillRect/>
          </a:stretch>
        </p:blipFill>
        <p:spPr>
          <a:xfrm>
            <a:off x="0" y="4357694"/>
            <a:ext cx="2643174" cy="2500306"/>
          </a:xfrm>
          <a:prstGeom prst="rect">
            <a:avLst/>
          </a:prstGeom>
        </p:spPr>
      </p:pic>
      <p:pic>
        <p:nvPicPr>
          <p:cNvPr id="14" name="Picture 2"/>
          <p:cNvPicPr>
            <a:picLocks noChangeAspect="1" noChangeArrowheads="1"/>
          </p:cNvPicPr>
          <p:nvPr/>
        </p:nvPicPr>
        <p:blipFill>
          <a:blip r:embed="rId13" cstate="print"/>
          <a:srcRect/>
          <a:stretch>
            <a:fillRect/>
          </a:stretch>
        </p:blipFill>
        <p:spPr bwMode="auto">
          <a:xfrm>
            <a:off x="5929322" y="5380561"/>
            <a:ext cx="1500166" cy="1477439"/>
          </a:xfrm>
          <a:prstGeom prst="rect">
            <a:avLst/>
          </a:prstGeom>
          <a:noFill/>
          <a:ln w="9525">
            <a:noFill/>
            <a:miter lim="800000"/>
            <a:headEnd/>
            <a:tailEnd/>
          </a:ln>
        </p:spPr>
      </p:pic>
      <p:grpSp>
        <p:nvGrpSpPr>
          <p:cNvPr id="3" name="Group 14"/>
          <p:cNvGrpSpPr/>
          <p:nvPr/>
        </p:nvGrpSpPr>
        <p:grpSpPr>
          <a:xfrm>
            <a:off x="3286116" y="6143642"/>
            <a:ext cx="2523793" cy="461666"/>
            <a:chOff x="2214765" y="4285376"/>
            <a:chExt cx="5418393" cy="781430"/>
          </a:xfrm>
        </p:grpSpPr>
        <p:sp>
          <p:nvSpPr>
            <p:cNvPr id="16" name="TextBox 15"/>
            <p:cNvSpPr txBox="1"/>
            <p:nvPr/>
          </p:nvSpPr>
          <p:spPr>
            <a:xfrm>
              <a:off x="2214765" y="4285378"/>
              <a:ext cx="5418393" cy="781428"/>
            </a:xfrm>
            <a:prstGeom prst="rect">
              <a:avLst/>
            </a:prstGeom>
            <a:noFill/>
          </p:spPr>
          <p:txBody>
            <a:bodyPr wrap="square" rtlCol="0">
              <a:spAutoFit/>
            </a:bodyPr>
            <a:lstStyle/>
            <a:p>
              <a:r>
                <a:rPr lang="en-ZA" sz="2400" b="1" dirty="0" smtClean="0"/>
                <a:t>$</a:t>
              </a:r>
              <a:endParaRPr lang="en-US" sz="2400" b="1" dirty="0"/>
            </a:p>
          </p:txBody>
        </p:sp>
        <p:pic>
          <p:nvPicPr>
            <p:cNvPr id="17" name="Picture 4"/>
            <p:cNvPicPr>
              <a:picLocks noChangeAspect="1" noChangeArrowheads="1"/>
            </p:cNvPicPr>
            <p:nvPr/>
          </p:nvPicPr>
          <p:blipFill>
            <a:blip r:embed="rId14" cstate="print"/>
            <a:srcRect/>
            <a:stretch>
              <a:fillRect/>
            </a:stretch>
          </p:blipFill>
          <p:spPr bwMode="auto">
            <a:xfrm>
              <a:off x="2981625" y="4285376"/>
              <a:ext cx="608896" cy="65494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000"/>
                                        <p:tgtEl>
                                          <p:spTgt spid="27"/>
                                        </p:tgtEl>
                                      </p:cBhvr>
                                    </p:animEffect>
                                  </p:childTnLst>
                                </p:cTn>
                              </p:par>
                            </p:childTnLst>
                          </p:cTn>
                        </p:par>
                        <p:par>
                          <p:cTn id="24" fill="hold">
                            <p:stCondLst>
                              <p:cond delay="8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childTnLst>
                                </p:cTn>
                              </p:par>
                            </p:childTnLst>
                          </p:cTn>
                        </p:par>
                        <p:par>
                          <p:cTn id="28" fill="hold">
                            <p:stCondLst>
                              <p:cond delay="10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par>
                          <p:cTn id="32" fill="hold">
                            <p:stCondLst>
                              <p:cond delay="12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childTnLst>
                                </p:cTn>
                              </p:par>
                            </p:childTnLst>
                          </p:cTn>
                        </p:par>
                        <p:par>
                          <p:cTn id="36" fill="hold">
                            <p:stCondLst>
                              <p:cond delay="14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par>
                          <p:cTn id="40" fill="hold">
                            <p:stCondLst>
                              <p:cond delay="16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One of the classic business problems of this age</a:t>
            </a:r>
          </a:p>
        </p:txBody>
      </p:sp>
      <p:pic>
        <p:nvPicPr>
          <p:cNvPr id="1026" name="Picture 2"/>
          <p:cNvPicPr>
            <a:picLocks noChangeAspect="1" noChangeArrowheads="1"/>
          </p:cNvPicPr>
          <p:nvPr/>
        </p:nvPicPr>
        <p:blipFill>
          <a:blip r:embed="rId3" cstate="print"/>
          <a:srcRect/>
          <a:stretch>
            <a:fillRect/>
          </a:stretch>
        </p:blipFill>
        <p:spPr bwMode="auto">
          <a:xfrm>
            <a:off x="0" y="2876319"/>
            <a:ext cx="6000760" cy="3981681"/>
          </a:xfrm>
          <a:prstGeom prst="rect">
            <a:avLst/>
          </a:prstGeom>
          <a:noFill/>
          <a:ln w="9525">
            <a:noFill/>
            <a:miter lim="800000"/>
            <a:headEnd/>
            <a:tailEnd/>
          </a:ln>
        </p:spPr>
      </p:pic>
      <p:sp>
        <p:nvSpPr>
          <p:cNvPr id="7" name="Oval Callout 6"/>
          <p:cNvSpPr/>
          <p:nvPr/>
        </p:nvSpPr>
        <p:spPr>
          <a:xfrm>
            <a:off x="1142976" y="1428736"/>
            <a:ext cx="8001024" cy="1714512"/>
          </a:xfrm>
          <a:prstGeom prst="wedgeEllipseCallout">
            <a:avLst>
              <a:gd name="adj1" fmla="val -16581"/>
              <a:gd name="adj2" fmla="val 6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We have spent a FORTUNE on this computer system and </a:t>
            </a:r>
            <a:r>
              <a:rPr lang="en-ZA" b="1" dirty="0" err="1" smtClean="0"/>
              <a:t>I.T.</a:t>
            </a:r>
            <a:r>
              <a:rPr lang="en-ZA" b="1" dirty="0" smtClean="0"/>
              <a:t> tell me it will take two years and another few million to get what I want BUT the transactions are being processed already</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endParaRPr lang="en-ZA" sz="2400" b="1" dirty="0" smtClean="0">
              <a:solidFill>
                <a:schemeClr val="tx2"/>
              </a:solidFill>
              <a:latin typeface="Verdana" pitchFamily="34" charset="0"/>
            </a:endParaRPr>
          </a:p>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REALLY?</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4525963"/>
          </a:xfrm>
        </p:spPr>
        <p:txBody>
          <a:bodyPr>
            <a:noAutofit/>
          </a:bodyPr>
          <a:lstStyle/>
          <a:p>
            <a:r>
              <a:rPr lang="en-US" sz="1600" dirty="0" smtClean="0">
                <a:solidFill>
                  <a:srgbClr val="150C8E"/>
                </a:solidFill>
              </a:rPr>
              <a:t>“</a:t>
            </a:r>
            <a:r>
              <a:rPr lang="en-US" sz="1600" i="1" dirty="0" smtClean="0">
                <a:solidFill>
                  <a:srgbClr val="150C8E"/>
                </a:solidFill>
              </a:rPr>
              <a:t>Enterprise Resource Planning</a:t>
            </a:r>
            <a:r>
              <a:rPr lang="en-US" sz="1600" dirty="0" smtClean="0">
                <a:solidFill>
                  <a:srgbClr val="150C8E"/>
                </a:solidFill>
              </a:rPr>
              <a:t>” = </a:t>
            </a:r>
            <a:r>
              <a:rPr lang="en-US" sz="1600" dirty="0" err="1" smtClean="0">
                <a:solidFill>
                  <a:srgbClr val="150C8E"/>
                </a:solidFill>
              </a:rPr>
              <a:t>ERP</a:t>
            </a:r>
            <a:r>
              <a:rPr lang="en-US" sz="1600" dirty="0" smtClean="0">
                <a:solidFill>
                  <a:srgbClr val="150C8E"/>
                </a:solidFill>
              </a:rPr>
              <a:t> Systems</a:t>
            </a:r>
          </a:p>
          <a:p>
            <a:r>
              <a:rPr lang="en-US" sz="1600" dirty="0" smtClean="0">
                <a:solidFill>
                  <a:srgbClr val="150C8E"/>
                </a:solidFill>
              </a:rPr>
              <a:t>             ? or ?</a:t>
            </a:r>
          </a:p>
          <a:p>
            <a:r>
              <a:rPr lang="en-US" sz="1600" dirty="0" smtClean="0">
                <a:solidFill>
                  <a:srgbClr val="150C8E"/>
                </a:solidFill>
              </a:rPr>
              <a:t>"</a:t>
            </a:r>
            <a:r>
              <a:rPr lang="en-US" sz="1600" i="1" dirty="0" smtClean="0">
                <a:solidFill>
                  <a:srgbClr val="150C8E"/>
                </a:solidFill>
              </a:rPr>
              <a:t>Integrated Business Information Systems”</a:t>
            </a:r>
            <a:r>
              <a:rPr lang="en-US" sz="1600" dirty="0" smtClean="0">
                <a:solidFill>
                  <a:srgbClr val="150C8E"/>
                </a:solidFill>
              </a:rPr>
              <a:t> = IBIS</a:t>
            </a:r>
          </a:p>
          <a:p>
            <a:endParaRPr lang="en-US" sz="1600" dirty="0" smtClean="0">
              <a:solidFill>
                <a:srgbClr val="150C8E"/>
              </a:solidFill>
            </a:endParaRPr>
          </a:p>
          <a:p>
            <a:r>
              <a:rPr lang="en-US" sz="1600" dirty="0" smtClean="0">
                <a:solidFill>
                  <a:srgbClr val="150C8E"/>
                </a:solidFill>
              </a:rPr>
              <a:t>= all the information “repositories”</a:t>
            </a:r>
          </a:p>
          <a:p>
            <a:r>
              <a:rPr lang="en-US" sz="1600" dirty="0" smtClean="0">
                <a:solidFill>
                  <a:srgbClr val="150C8E"/>
                </a:solidFill>
              </a:rPr>
              <a:t>	= databases</a:t>
            </a:r>
          </a:p>
          <a:p>
            <a:r>
              <a:rPr lang="en-US" sz="1600" dirty="0" smtClean="0">
                <a:solidFill>
                  <a:srgbClr val="150C8E"/>
                </a:solidFill>
              </a:rPr>
              <a:t>		= tables</a:t>
            </a:r>
          </a:p>
          <a:p>
            <a:r>
              <a:rPr lang="en-US" sz="1600" dirty="0" smtClean="0">
                <a:solidFill>
                  <a:srgbClr val="150C8E"/>
                </a:solidFill>
              </a:rPr>
              <a:t>			= lists</a:t>
            </a:r>
          </a:p>
          <a:p>
            <a:r>
              <a:rPr lang="en-US" sz="1600" dirty="0" smtClean="0">
                <a:solidFill>
                  <a:srgbClr val="150C8E"/>
                </a:solidFill>
              </a:rPr>
              <a:t>				= filing drawers / folders</a:t>
            </a:r>
          </a:p>
          <a:p>
            <a:endParaRPr lang="en-US" sz="1600" dirty="0" smtClean="0">
              <a:solidFill>
                <a:srgbClr val="150C8E"/>
              </a:solidFill>
            </a:endParaRPr>
          </a:p>
          <a:p>
            <a:r>
              <a:rPr lang="en-US" sz="1600" dirty="0" smtClean="0">
                <a:solidFill>
                  <a:srgbClr val="150C8E"/>
                </a:solidFill>
              </a:rPr>
              <a:t>    real world items that require description and management</a:t>
            </a:r>
          </a:p>
          <a:p>
            <a:r>
              <a:rPr lang="en-US" sz="1600" dirty="0" smtClean="0">
                <a:solidFill>
                  <a:srgbClr val="150C8E"/>
                </a:solidFill>
              </a:rPr>
              <a:t>					</a:t>
            </a:r>
          </a:p>
          <a:p>
            <a:r>
              <a:rPr lang="en-US" sz="1600" dirty="0" smtClean="0">
                <a:solidFill>
                  <a:srgbClr val="150C8E"/>
                </a:solidFill>
              </a:rPr>
              <a:t>+ the numerical computations, workflow and other activities that are executed with the numbers (and text) stored in these repositories</a:t>
            </a:r>
          </a:p>
          <a:p>
            <a:endParaRPr lang="en-US" sz="1600" dirty="0" smtClean="0">
              <a:solidFill>
                <a:srgbClr val="150C8E"/>
              </a:solidFill>
            </a:endParaRPr>
          </a:p>
          <a:p>
            <a:r>
              <a:rPr lang="en-US" sz="1600" dirty="0" smtClean="0">
                <a:solidFill>
                  <a:srgbClr val="150C8E"/>
                </a:solidFill>
              </a:rPr>
              <a:t>ALL of which can be done by human beings -- including making a mess!</a:t>
            </a:r>
          </a:p>
          <a:p>
            <a:r>
              <a:rPr lang="en-US" sz="1600" dirty="0" smtClean="0">
                <a:solidFill>
                  <a:srgbClr val="150C8E"/>
                </a:solidFill>
              </a:rPr>
              <a:t>					</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ing Cabinet iStock_000005945303Small.jpg"/>
          <p:cNvPicPr>
            <a:picLocks noChangeAspect="1"/>
          </p:cNvPicPr>
          <p:nvPr/>
        </p:nvPicPr>
        <p:blipFill>
          <a:blip r:embed="rId3" cstate="print"/>
          <a:stretch>
            <a:fillRect/>
          </a:stretch>
        </p:blipFill>
        <p:spPr>
          <a:xfrm>
            <a:off x="6500826" y="1428737"/>
            <a:ext cx="2643174" cy="2500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1000"/>
                                        <p:tgtEl>
                                          <p:spTgt spid="4">
                                            <p:txEl>
                                              <p:pRg st="10" end="10"/>
                                            </p:txEl>
                                          </p:spTgt>
                                        </p:tgtEl>
                                      </p:cBhvr>
                                    </p:animEffect>
                                  </p:childTnLst>
                                </p:cTn>
                              </p:par>
                            </p:childTnLst>
                          </p:cTn>
                        </p:par>
                        <p:par>
                          <p:cTn id="44" fill="hold">
                            <p:stCondLst>
                              <p:cond delay="11000"/>
                            </p:stCondLst>
                            <p:childTnLst>
                              <p:par>
                                <p:cTn id="45" presetID="10" presetClass="entr" presetSubtype="0" fill="hold" grpId="0" nodeType="after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par>
                          <p:cTn id="52" fill="hold">
                            <p:stCondLst>
                              <p:cond delay="13000"/>
                            </p:stCondLst>
                            <p:childTnLst>
                              <p:par>
                                <p:cTn id="53" presetID="10" presetClass="entr" presetSubtype="0" fill="hold" grpId="0" nodeType="after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Effect transition="in" filter="fade">
                                      <p:cBhvr>
                                        <p:cTn id="55" dur="1000"/>
                                        <p:tgtEl>
                                          <p:spTgt spid="4">
                                            <p:txEl>
                                              <p:pRg st="14" end="14"/>
                                            </p:txEl>
                                          </p:spTgt>
                                        </p:tgtEl>
                                      </p:cBhvr>
                                    </p:animEffect>
                                  </p:childTnLst>
                                </p:cTn>
                              </p:par>
                            </p:childTnLst>
                          </p:cTn>
                        </p:par>
                        <p:par>
                          <p:cTn id="56" fill="hold">
                            <p:stCondLst>
                              <p:cond delay="14000"/>
                            </p:stCondLst>
                            <p:childTnLst>
                              <p:par>
                                <p:cTn id="57" presetID="10" presetClass="entr" presetSubtype="0" fill="hold" grpId="0" nodeType="after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5072098"/>
          </a:xfrm>
        </p:spPr>
        <p:txBody>
          <a:bodyPr>
            <a:noAutofit/>
          </a:bodyPr>
          <a:lstStyle/>
          <a:p>
            <a:pPr>
              <a:buFont typeface="+mj-lt"/>
              <a:buAutoNum type="arabicPeriod"/>
            </a:pPr>
            <a:r>
              <a:rPr lang="en-ZA" sz="1600" dirty="0" smtClean="0">
                <a:solidFill>
                  <a:srgbClr val="150C8E"/>
                </a:solidFill>
              </a:rPr>
              <a:t>1. Because everyone else has one?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2. Because the one we have does not work very well?</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3. Because the one we have is more than five years old?</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4. So that we can get better strategic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5. So that we can get better tactical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6. So that we can get better operational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7. So that we have more effective delegation and governance?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8. So that we can become more efficient?</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9. Head count reduction and audit fee reduction?</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Why invest in a new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 IBIS?</a:t>
            </a:r>
            <a:br>
              <a:rPr lang="en-ZA" sz="2400" b="1" dirty="0" smtClean="0">
                <a:solidFill>
                  <a:schemeClr val="tx2"/>
                </a:solidFill>
                <a:latin typeface="Verdana" pitchFamily="34" charset="0"/>
              </a:rPr>
            </a:br>
            <a:r>
              <a:rPr lang="en-ZA" sz="2400" b="1" dirty="0" smtClean="0">
                <a:solidFill>
                  <a:schemeClr val="tx2"/>
                </a:solidFill>
                <a:latin typeface="Verdana" pitchFamily="34" charset="0"/>
              </a:rPr>
              <a:t>Or any IBIS?</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4429124" y="1724012"/>
            <a:ext cx="4867276"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8" name="Content Placeholder 3"/>
          <p:cNvSpPr txBox="1">
            <a:spLocks/>
          </p:cNvSpPr>
          <p:nvPr/>
        </p:nvSpPr>
        <p:spPr>
          <a:xfrm>
            <a:off x="7500958" y="1571612"/>
            <a:ext cx="1438252"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baseline="0" noProof="0" dirty="0" smtClean="0">
                <a:ln>
                  <a:noFill/>
                </a:ln>
                <a:solidFill>
                  <a:srgbClr val="150C8E"/>
                </a:solidFill>
                <a:effectLst/>
                <a:uLnTx/>
                <a:uFillTx/>
                <a:latin typeface="+mn-lt"/>
                <a:ea typeface="+mn-ea"/>
                <a:cs typeface="+mn-cs"/>
              </a:rPr>
              <a:t>?</a:t>
            </a: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XXX NO!!!</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dirty="0" smtClean="0">
                <a:solidFill>
                  <a:srgbClr val="150C8E"/>
                </a:solidFill>
              </a:rPr>
              <a:t>Spinoff</a:t>
            </a:r>
            <a:endParaRPr lang="en-ZA" sz="1600" noProof="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9" name="TextBox 8"/>
          <p:cNvSpPr txBox="1"/>
          <p:nvPr/>
        </p:nvSpPr>
        <p:spPr>
          <a:xfrm rot="19904817">
            <a:off x="-369669" y="3498580"/>
            <a:ext cx="9972785" cy="646331"/>
          </a:xfrm>
          <a:prstGeom prst="rect">
            <a:avLst/>
          </a:prstGeom>
          <a:solidFill>
            <a:schemeClr val="accent1"/>
          </a:solidFill>
        </p:spPr>
        <p:txBody>
          <a:bodyPr wrap="square" rtlCol="0">
            <a:spAutoFit/>
          </a:bodyPr>
          <a:lstStyle/>
          <a:p>
            <a:pPr algn="ctr"/>
            <a:r>
              <a:rPr lang="en-ZA" sz="3600" dirty="0" smtClean="0">
                <a:solidFill>
                  <a:schemeClr val="bg1"/>
                </a:solidFill>
              </a:rPr>
              <a:t>To support better decision making</a:t>
            </a:r>
            <a:endParaRPr lang="en-US" sz="3600" dirty="0">
              <a:solidFill>
                <a:schemeClr val="bg1"/>
              </a:solidFill>
            </a:endParaRPr>
          </a:p>
        </p:txBody>
      </p:sp>
      <p:sp>
        <p:nvSpPr>
          <p:cNvPr id="10" name="Rectangle 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1000"/>
                                        <p:tgtEl>
                                          <p:spTgt spid="8">
                                            <p:txEl>
                                              <p:pRg st="8" end="8"/>
                                            </p:txEl>
                                          </p:spTgt>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1000"/>
                                        <p:tgtEl>
                                          <p:spTgt spid="8">
                                            <p:txEl>
                                              <p:pRg st="10" end="10"/>
                                            </p:txEl>
                                          </p:spTgt>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fade">
                                      <p:cBhvr>
                                        <p:cTn id="55" dur="1000"/>
                                        <p:tgtEl>
                                          <p:spTgt spid="4">
                                            <p:txEl>
                                              <p:pRg st="12" end="12"/>
                                            </p:txEl>
                                          </p:spTgt>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xEl>
                                              <p:pRg st="12" end="12"/>
                                            </p:txEl>
                                          </p:spTgt>
                                        </p:tgtEl>
                                        <p:attrNameLst>
                                          <p:attrName>style.visibility</p:attrName>
                                        </p:attrNameLst>
                                      </p:cBhvr>
                                      <p:to>
                                        <p:strVal val="visible"/>
                                      </p:to>
                                    </p:set>
                                    <p:animEffect transition="in" filter="fade">
                                      <p:cBhvr>
                                        <p:cTn id="59" dur="1000"/>
                                        <p:tgtEl>
                                          <p:spTgt spid="8">
                                            <p:txEl>
                                              <p:pRg st="12" end="12"/>
                                            </p:txEl>
                                          </p:spTgt>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animEffect transition="in" filter="fade">
                                      <p:cBhvr>
                                        <p:cTn id="63" dur="1000"/>
                                        <p:tgtEl>
                                          <p:spTgt spid="4">
                                            <p:txEl>
                                              <p:pRg st="14" end="14"/>
                                            </p:txEl>
                                          </p:spTgt>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8">
                                            <p:txEl>
                                              <p:pRg st="14" end="14"/>
                                            </p:txEl>
                                          </p:spTgt>
                                        </p:tgtEl>
                                        <p:attrNameLst>
                                          <p:attrName>style.visibility</p:attrName>
                                        </p:attrNameLst>
                                      </p:cBhvr>
                                      <p:to>
                                        <p:strVal val="visible"/>
                                      </p:to>
                                    </p:set>
                                    <p:animEffect transition="in" filter="fade">
                                      <p:cBhvr>
                                        <p:cTn id="67" dur="1000"/>
                                        <p:tgtEl>
                                          <p:spTgt spid="8">
                                            <p:txEl>
                                              <p:pRg st="14" end="14"/>
                                            </p:txEl>
                                          </p:spTgt>
                                        </p:tgtEl>
                                      </p:cBhvr>
                                    </p:animEffect>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animEffect transition="in" filter="fade">
                                      <p:cBhvr>
                                        <p:cTn id="71" dur="1000"/>
                                        <p:tgtEl>
                                          <p:spTgt spid="4">
                                            <p:txEl>
                                              <p:pRg st="16" end="16"/>
                                            </p:txEl>
                                          </p:spTgt>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8">
                                            <p:txEl>
                                              <p:pRg st="16" end="16"/>
                                            </p:txEl>
                                          </p:spTgt>
                                        </p:tgtEl>
                                        <p:attrNameLst>
                                          <p:attrName>style.visibility</p:attrName>
                                        </p:attrNameLst>
                                      </p:cBhvr>
                                      <p:to>
                                        <p:strVal val="visible"/>
                                      </p:to>
                                    </p:set>
                                    <p:animEffect transition="in" filter="fade">
                                      <p:cBhvr>
                                        <p:cTn id="75" dur="1000"/>
                                        <p:tgtEl>
                                          <p:spTgt spid="8">
                                            <p:txEl>
                                              <p:pRg st="16" end="16"/>
                                            </p:txEl>
                                          </p:spTgt>
                                        </p:tgtEl>
                                      </p:cBhvr>
                                    </p:animEffect>
                                  </p:childTnLst>
                                </p:cTn>
                              </p:par>
                            </p:childTnLst>
                          </p:cTn>
                        </p:par>
                        <p:par>
                          <p:cTn id="76" fill="hold">
                            <p:stCondLst>
                              <p:cond delay="180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7">
                                            <p:txEl>
                                              <p:pRg st="0" end="0"/>
                                            </p:txEl>
                                          </p:spTgt>
                                        </p:tgtEl>
                                        <p:attrNameLst>
                                          <p:attrName>style.visibility</p:attrName>
                                        </p:attrNameLst>
                                      </p:cBhvr>
                                      <p:to>
                                        <p:strVal val="visible"/>
                                      </p:to>
                                    </p:set>
                                    <p:animEffect transition="in" filter="fade">
                                      <p:cBhvr>
                                        <p:cTn id="79" dur="2000"/>
                                        <p:tgtEl>
                                          <p:spTgt spid="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3"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additive="base">
                                        <p:cTn id="84" dur="500" fill="hold"/>
                                        <p:tgtEl>
                                          <p:spTgt spid="9"/>
                                        </p:tgtEl>
                                        <p:attrNameLst>
                                          <p:attrName>ppt_x</p:attrName>
                                        </p:attrNameLst>
                                      </p:cBhvr>
                                      <p:tavLst>
                                        <p:tav tm="0">
                                          <p:val>
                                            <p:strVal val="1+#ppt_w/2"/>
                                          </p:val>
                                        </p:tav>
                                        <p:tav tm="100000">
                                          <p:val>
                                            <p:strVal val="#ppt_x"/>
                                          </p:val>
                                        </p:tav>
                                      </p:tavLst>
                                    </p:anim>
                                    <p:anim calcmode="lin" valueType="num">
                                      <p:cBhvr additive="base">
                                        <p:cTn id="85" dur="500" fill="hold"/>
                                        <p:tgtEl>
                                          <p:spTgt spid="9"/>
                                        </p:tgtEl>
                                        <p:attrNameLst>
                                          <p:attrName>ppt_y</p:attrName>
                                        </p:attrNameLst>
                                      </p:cBhvr>
                                      <p:tavLst>
                                        <p:tav tm="0">
                                          <p:val>
                                            <p:strVal val="0-#ppt_h/2"/>
                                          </p:val>
                                        </p:tav>
                                        <p:tav tm="100000">
                                          <p:val>
                                            <p:strVal val="#ppt_y"/>
                                          </p:val>
                                        </p:tav>
                                      </p:tavLst>
                                    </p:anim>
                                  </p:childTnLst>
                                </p:cTn>
                              </p:par>
                            </p:childTnLst>
                          </p:cTn>
                        </p:par>
                        <p:par>
                          <p:cTn id="86" fill="hold">
                            <p:stCondLst>
                              <p:cond delay="5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10"/>
                                        </p:tgtEl>
                                        <p:attrNameLst>
                                          <p:attrName>style.visibility</p:attrName>
                                        </p:attrNameLst>
                                      </p:cBhvr>
                                      <p:to>
                                        <p:strVal val="visible"/>
                                      </p:to>
                                    </p:set>
                                    <p:animEffect transition="in" filter="fade">
                                      <p:cBhvr>
                                        <p:cTn id="8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8" grpId="0" build="p"/>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do you unlock</a:t>
            </a:r>
            <a:r>
              <a:rPr kumimoji="0" lang="en-ZA" sz="2400" b="1" i="0" u="none" strike="noStrike" kern="1200" cap="none" spc="0" normalizeH="0" noProof="0" dirty="0" smtClean="0">
                <a:ln>
                  <a:noFill/>
                </a:ln>
                <a:solidFill>
                  <a:srgbClr val="002060"/>
                </a:solidFill>
                <a:effectLst/>
                <a:uLnTx/>
                <a:uFillTx/>
                <a:latin typeface="+mj-lt"/>
                <a:ea typeface="+mj-ea"/>
                <a:cs typeface="+mj-cs"/>
              </a:rPr>
              <a:t> IBIS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Value is unlocked through effective delivery of information that is intuitively fundamentally meaningful</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Packaged in a way that the computer system APPEARS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Presented through:</a:t>
            </a:r>
          </a:p>
          <a:p>
            <a:pPr marL="800100" lvl="1" indent="-342900">
              <a:buClr>
                <a:schemeClr val="tx2"/>
              </a:buClr>
              <a:buFont typeface="+mj-lt"/>
              <a:buAutoNum type="arabicPeriod"/>
            </a:pPr>
            <a:r>
              <a:rPr lang="en-ZA" dirty="0" smtClean="0">
                <a:solidFill>
                  <a:schemeClr val="tx2"/>
                </a:solidFill>
              </a:rPr>
              <a:t>reports</a:t>
            </a:r>
          </a:p>
          <a:p>
            <a:pPr marL="800100" lvl="1" indent="-342900">
              <a:buClr>
                <a:schemeClr val="tx2"/>
              </a:buClr>
              <a:buFont typeface="+mj-lt"/>
              <a:buAutoNum type="arabicPeriod"/>
            </a:pPr>
            <a:r>
              <a:rPr lang="en-ZA" dirty="0" smtClean="0">
                <a:solidFill>
                  <a:schemeClr val="tx2"/>
                </a:solidFill>
              </a:rPr>
              <a:t>graphs</a:t>
            </a:r>
          </a:p>
          <a:p>
            <a:pPr marL="800100" lvl="1" indent="-342900">
              <a:buClr>
                <a:schemeClr val="tx2"/>
              </a:buClr>
              <a:buFont typeface="+mj-lt"/>
              <a:buAutoNum type="arabicPeriod"/>
            </a:pPr>
            <a:r>
              <a:rPr lang="en-ZA" dirty="0" smtClean="0">
                <a:solidFill>
                  <a:schemeClr val="tx2"/>
                </a:solidFill>
              </a:rPr>
              <a:t>dashboards</a:t>
            </a:r>
          </a:p>
          <a:p>
            <a:pPr marL="800100" lvl="1" indent="-342900">
              <a:buClr>
                <a:schemeClr val="tx2"/>
              </a:buClr>
              <a:buFont typeface="+mj-lt"/>
              <a:buAutoNum type="arabicPeriod"/>
            </a:pPr>
            <a:r>
              <a:rPr lang="en-ZA" dirty="0" smtClean="0">
                <a:solidFill>
                  <a:schemeClr val="tx2"/>
                </a:solidFill>
              </a:rPr>
              <a:t>advanced statistical techniques</a:t>
            </a:r>
          </a:p>
          <a:p>
            <a:pPr marL="800100" lvl="1" indent="-342900">
              <a:buClr>
                <a:schemeClr val="tx2"/>
              </a:buClr>
              <a:buFont typeface="+mj-lt"/>
              <a:buAutoNum type="arabicPeriod"/>
            </a:pPr>
            <a:r>
              <a:rPr lang="en-ZA" dirty="0" smtClean="0">
                <a:solidFill>
                  <a:schemeClr val="tx2"/>
                </a:solidFill>
              </a:rPr>
              <a:t>advanced economic analysis</a:t>
            </a:r>
          </a:p>
          <a:p>
            <a:pPr marL="800100" lvl="1" indent="-342900">
              <a:buClr>
                <a:schemeClr val="tx2"/>
              </a:buClr>
              <a:buFont typeface="+mj-lt"/>
              <a:buAutoNum type="arabicPeriod"/>
            </a:pPr>
            <a:r>
              <a:rPr lang="en-ZA" dirty="0" smtClean="0">
                <a:solidFill>
                  <a:schemeClr val="tx2"/>
                </a:solidFill>
              </a:rPr>
              <a:t>other advanced techniques of information presentation, analysis and interpretation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Resulting in MUCH BETTER strategic, tactical and operational decisions that manifest in improved organizational profitability, growth, impact, etc</a:t>
            </a: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909678" y="2857496"/>
            <a:ext cx="3234322" cy="2143140"/>
          </a:xfrm>
          <a:prstGeom prst="rect">
            <a:avLst/>
          </a:prstGeom>
          <a:noFill/>
          <a:ln w="9525">
            <a:noFill/>
            <a:miter lim="800000"/>
            <a:headEnd/>
            <a:tailEnd/>
          </a:ln>
        </p:spPr>
      </p:pic>
      <p:sp>
        <p:nvSpPr>
          <p:cNvPr id="4" name="TextBox 3"/>
          <p:cNvSpPr txBox="1"/>
          <p:nvPr/>
        </p:nvSpPr>
        <p:spPr>
          <a:xfrm rot="19904817">
            <a:off x="-411969" y="3467802"/>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business decisions</a:t>
            </a:r>
            <a:endParaRPr lang="en-US" sz="4000" dirty="0">
              <a:solidFill>
                <a:schemeClr val="bg1"/>
              </a:solidFill>
            </a:endParaRPr>
          </a:p>
        </p:txBody>
      </p:sp>
      <p:sp>
        <p:nvSpPr>
          <p:cNvPr id="7" name="Rectangle 6"/>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1000"/>
                                        <p:tgtEl>
                                          <p:spTgt spid="5">
                                            <p:txEl>
                                              <p:pRg st="6" end="6"/>
                                            </p:txEl>
                                          </p:spTgt>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1000"/>
                                        <p:tgtEl>
                                          <p:spTgt spid="5">
                                            <p:txEl>
                                              <p:pRg st="7" end="7"/>
                                            </p:txEl>
                                          </p:spTgt>
                                        </p:tgtEl>
                                      </p:cBhvr>
                                    </p:animEffect>
                                  </p:childTnLst>
                                </p:cTn>
                              </p:par>
                            </p:childTnLst>
                          </p:cTn>
                        </p:par>
                        <p:par>
                          <p:cTn id="32" fill="hold">
                            <p:stCondLst>
                              <p:cond delay="10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1000"/>
                                        <p:tgtEl>
                                          <p:spTgt spid="5">
                                            <p:txEl>
                                              <p:pRg st="9" end="9"/>
                                            </p:txEl>
                                          </p:spTgt>
                                        </p:tgtEl>
                                      </p:cBhvr>
                                    </p:animEffect>
                                  </p:childTnLst>
                                </p:cTn>
                              </p:par>
                            </p:childTnLst>
                          </p:cTn>
                        </p:par>
                        <p:par>
                          <p:cTn id="40" fill="hold">
                            <p:stCondLst>
                              <p:cond delay="12000"/>
                            </p:stCondLst>
                            <p:childTnLst>
                              <p:par>
                                <p:cTn id="41" presetID="10" presetClass="entr" presetSubtype="0" fill="hold"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1000"/>
                                        <p:tgtEl>
                                          <p:spTgt spid="5">
                                            <p:txEl>
                                              <p:pRg st="10" end="10"/>
                                            </p:txEl>
                                          </p:spTgt>
                                        </p:tgtEl>
                                      </p:cBhvr>
                                    </p:animEffect>
                                  </p:childTnLst>
                                </p:cTn>
                              </p:par>
                            </p:childTnLst>
                          </p:cTn>
                        </p:par>
                        <p:par>
                          <p:cTn id="44" fill="hold">
                            <p:stCondLst>
                              <p:cond delay="13000"/>
                            </p:stCondLst>
                            <p:childTnLst>
                              <p:par>
                                <p:cTn id="45" presetID="10" presetClass="entr" presetSubtype="0" fill="hold" nodeType="after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20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3"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909678" y="4714860"/>
            <a:ext cx="3234322" cy="2143140"/>
          </a:xfrm>
          <a:prstGeom prst="rect">
            <a:avLst/>
          </a:prstGeom>
          <a:noFill/>
          <a:ln w="9525">
            <a:noFill/>
            <a:miter lim="800000"/>
            <a:headEnd/>
            <a:tailEnd/>
          </a:ln>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the core requirement for any IBIS?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2585323"/>
          </a:xfrm>
          <a:prstGeom prst="rect">
            <a:avLst/>
          </a:prstGeom>
          <a:noFill/>
        </p:spPr>
        <p:txBody>
          <a:bodyPr wrap="square" rtlCol="0">
            <a:spAutoFit/>
          </a:bodyPr>
          <a:lstStyle/>
          <a:p>
            <a:pPr marL="342900" indent="-342900">
              <a:buClr>
                <a:schemeClr val="tx2"/>
              </a:buClr>
            </a:pPr>
            <a:r>
              <a:rPr lang="en-ZA" dirty="0" smtClean="0">
                <a:solidFill>
                  <a:schemeClr val="tx2"/>
                </a:solidFill>
              </a:rPr>
              <a:t>I can get answers to any question for which I can reasonably expect there to be answers in the databases that I KNOW my organization has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Easily and quickly and without major effort on the part of any staff member or contractor</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pPr>
            <a:r>
              <a:rPr lang="en-ZA" dirty="0" smtClean="0">
                <a:solidFill>
                  <a:schemeClr val="tx2"/>
                </a:solidFill>
              </a:rPr>
              <a:t>The RIGHT information at the RIGHT place at the RIGHT time in order to make the RIGHT decision</a:t>
            </a:r>
            <a:endParaRPr lang="en-US" dirty="0" smtClean="0">
              <a:solidFill>
                <a:schemeClr val="tx2"/>
              </a:solidFill>
            </a:endParaRPr>
          </a:p>
        </p:txBody>
      </p:sp>
      <p:sp>
        <p:nvSpPr>
          <p:cNvPr id="6" name="TextBox 5"/>
          <p:cNvSpPr txBox="1"/>
          <p:nvPr/>
        </p:nvSpPr>
        <p:spPr>
          <a:xfrm rot="19904817">
            <a:off x="-411969" y="3467802"/>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intelligent information</a:t>
            </a:r>
            <a:endParaRPr lang="en-US" sz="4000" dirty="0">
              <a:solidFill>
                <a:schemeClr val="bg1"/>
              </a:solidFill>
            </a:endParaRPr>
          </a:p>
        </p:txBody>
      </p:sp>
      <p:sp>
        <p:nvSpPr>
          <p:cNvPr id="8" name="Rectangle 7"/>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is value created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pPr>
            <a:r>
              <a:rPr lang="en-ZA" dirty="0" smtClean="0">
                <a:solidFill>
                  <a:schemeClr val="tx2"/>
                </a:solidFill>
              </a:rPr>
              <a:t>Value is created by business actions that deliver on the essence of why the organization exists and how it thrives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Value manifests through increased profitability, growth, acquisitions, job satisfaction, fulfilment of the strategic vision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The consequence of intuitive, intelligent, informed leadership business decisions – thrive decisions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decisions are facilitated, accelerated and enhanced through access to more intelligent, meaningful and relevant information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Answers to the questions I have not yet thought to ask</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“intelligent information” is assembled as a consequence of high level strategic and executive level input into the design of the data CONTENT – taxonomies designed to catalogue every conceivably relevant classification ahead of time</a:t>
            </a:r>
            <a:endParaRPr lang="en-US" dirty="0" smtClean="0">
              <a:solidFill>
                <a:schemeClr val="tx2"/>
              </a:solidFill>
            </a:endParaRPr>
          </a:p>
        </p:txBody>
      </p:sp>
      <p:sp>
        <p:nvSpPr>
          <p:cNvPr id="8" name="Oval 7"/>
          <p:cNvSpPr/>
          <p:nvPr/>
        </p:nvSpPr>
        <p:spPr>
          <a:xfrm>
            <a:off x="0" y="4857760"/>
            <a:ext cx="735808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9904817">
            <a:off x="-426538" y="3760475"/>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intelligent content design</a:t>
            </a:r>
            <a:endParaRPr lang="en-US" sz="4000" dirty="0">
              <a:solidFill>
                <a:schemeClr val="bg1"/>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
        <p:nvSpPr>
          <p:cNvPr id="9" name="Rectangle 8"/>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Precision strategic content engineering</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pPr>
            <a:r>
              <a:rPr lang="en-US" dirty="0" smtClean="0">
                <a:solidFill>
                  <a:schemeClr val="tx2"/>
                </a:solidFill>
              </a:rPr>
              <a:t>The definition of information content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in a way that is structurally (taxonomically) fundamentally meaningful to human beings who understand the business</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and the translation of this content into structured codes which faithfully and accurately reflect human understanding of the REAL WORLD in a way that the computer can manipulate</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with minimal human intervention</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so that the computer system </a:t>
            </a:r>
            <a:r>
              <a:rPr lang="en-US" b="1" dirty="0" smtClean="0">
                <a:solidFill>
                  <a:schemeClr val="tx2"/>
                </a:solidFill>
              </a:rPr>
              <a:t>appears to be intelligent</a:t>
            </a:r>
          </a:p>
        </p:txBody>
      </p:sp>
      <p:pic>
        <p:nvPicPr>
          <p:cNvPr id="4"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defined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Logical word (semantic structure)</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ZA" dirty="0" smtClean="0">
                <a:solidFill>
                  <a:schemeClr val="tx2"/>
                </a:solidFill>
              </a:rPr>
              <a:t>Precision vocabulary of preferred terms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Conveys understanding between humans with relevant knowledge and experience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linked to a precision code scheme the most important communication mechanism between computers and people </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An art and a science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it is right it is OBVIOUS </a:t>
            </a:r>
            <a:r>
              <a:rPr lang="en-ZA" dirty="0" smtClean="0">
                <a:solidFill>
                  <a:schemeClr val="tx2"/>
                </a:solidFill>
                <a:sym typeface="Wingdings" pitchFamily="2" charset="2"/>
              </a:rPr>
              <a:t></a:t>
            </a: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224258" name="Picture 2"/>
          <p:cNvPicPr>
            <a:picLocks noChangeAspect="1" noChangeArrowheads="1"/>
          </p:cNvPicPr>
          <p:nvPr/>
        </p:nvPicPr>
        <p:blipFill>
          <a:blip r:embed="rId3" cstate="print"/>
          <a:srcRect/>
          <a:stretch>
            <a:fillRect/>
          </a:stretch>
        </p:blipFill>
        <p:spPr bwMode="auto">
          <a:xfrm>
            <a:off x="4613851" y="1500198"/>
            <a:ext cx="4530150" cy="542926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
        <p:nvSpPr>
          <p:cNvPr id="7" name="Oval 6"/>
          <p:cNvSpPr/>
          <p:nvPr/>
        </p:nvSpPr>
        <p:spPr>
          <a:xfrm>
            <a:off x="0" y="5857892"/>
            <a:ext cx="4572000"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2000"/>
                                        <p:tgtEl>
                                          <p:spTgt spid="22425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relevance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4801314"/>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Essential to effective operational and strategic use of business software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Nearly ALL validation lists (drop down lists), chart of accounts,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Large body of expertise – Botany, Zoology, military filing, Library Science, Information Management,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Unknown to many (most?) IT professionals and business people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072067" y="1536065"/>
            <a:ext cx="4071934" cy="531717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 computer is</a:t>
            </a:r>
          </a:p>
          <a:p>
            <a:r>
              <a:rPr lang="en-ZA" sz="2400" b="1" dirty="0" smtClean="0">
                <a:solidFill>
                  <a:schemeClr val="tx2"/>
                </a:solidFill>
                <a:latin typeface="Verdana" pitchFamily="34" charset="0"/>
              </a:rPr>
              <a:t>An adding machine / calculator</a:t>
            </a:r>
            <a:endParaRPr lang="en-ZA" sz="2400" b="1" dirty="0">
              <a:solidFill>
                <a:schemeClr val="tx2"/>
              </a:solidFill>
              <a:latin typeface="Verdana"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0" y="1428736"/>
            <a:ext cx="3286116" cy="2500330"/>
          </a:xfrm>
          <a:prstGeom prst="rect">
            <a:avLst/>
          </a:prstGeom>
          <a:noFill/>
          <a:ln w="9525">
            <a:noFill/>
            <a:miter lim="800000"/>
            <a:headEnd/>
            <a:tailEnd/>
          </a:ln>
        </p:spPr>
      </p:pic>
      <p:pic>
        <p:nvPicPr>
          <p:cNvPr id="6" name="Picture 5" descr="Abacus iStock_000006272016Small.jpg"/>
          <p:cNvPicPr>
            <a:picLocks noChangeAspect="1"/>
          </p:cNvPicPr>
          <p:nvPr/>
        </p:nvPicPr>
        <p:blipFill>
          <a:blip r:embed="rId4" cstate="print"/>
          <a:stretch>
            <a:fillRect/>
          </a:stretch>
        </p:blipFill>
        <p:spPr>
          <a:xfrm rot="5400000">
            <a:off x="6036468" y="3679022"/>
            <a:ext cx="2928958" cy="3571921"/>
          </a:xfrm>
          <a:prstGeom prst="rect">
            <a:avLst/>
          </a:prstGeom>
        </p:spPr>
      </p:pic>
      <p:sp>
        <p:nvSpPr>
          <p:cNvPr id="9" name="TextBox 8"/>
          <p:cNvSpPr txBox="1"/>
          <p:nvPr/>
        </p:nvSpPr>
        <p:spPr>
          <a:xfrm>
            <a:off x="3571868" y="1857364"/>
            <a:ext cx="2714644" cy="3970318"/>
          </a:xfrm>
          <a:prstGeom prst="rect">
            <a:avLst/>
          </a:prstGeom>
          <a:noFill/>
        </p:spPr>
        <p:txBody>
          <a:bodyPr wrap="square" rtlCol="0">
            <a:spAutoFit/>
          </a:bodyPr>
          <a:lstStyle/>
          <a:p>
            <a:r>
              <a:rPr lang="en-ZA" dirty="0" smtClean="0"/>
              <a:t>0</a:t>
            </a:r>
          </a:p>
          <a:p>
            <a:r>
              <a:rPr lang="en-ZA" dirty="0" smtClean="0"/>
              <a:t>1</a:t>
            </a:r>
          </a:p>
          <a:p>
            <a:r>
              <a:rPr lang="en-ZA" dirty="0" smtClean="0"/>
              <a:t>1+1=10</a:t>
            </a:r>
          </a:p>
          <a:p>
            <a:r>
              <a:rPr lang="en-ZA" dirty="0" smtClean="0"/>
              <a:t>1+1+1=11</a:t>
            </a:r>
          </a:p>
          <a:p>
            <a:r>
              <a:rPr lang="en-ZA" dirty="0" smtClean="0"/>
              <a:t>1+1+1+1=100</a:t>
            </a:r>
          </a:p>
          <a:p>
            <a:endParaRPr lang="en-ZA" dirty="0" smtClean="0"/>
          </a:p>
          <a:p>
            <a:r>
              <a:rPr lang="en-ZA" dirty="0" smtClean="0"/>
              <a:t>Called a “bit”</a:t>
            </a:r>
          </a:p>
          <a:p>
            <a:endParaRPr lang="en-ZA" dirty="0" smtClean="0"/>
          </a:p>
          <a:p>
            <a:r>
              <a:rPr lang="en-ZA" dirty="0" smtClean="0"/>
              <a:t>8 bits make a byte</a:t>
            </a:r>
          </a:p>
          <a:p>
            <a:endParaRPr lang="en-ZA" dirty="0" smtClean="0"/>
          </a:p>
          <a:p>
            <a:r>
              <a:rPr lang="en-ZA" dirty="0" smtClean="0"/>
              <a:t>2 bytes make an ASCII character</a:t>
            </a:r>
          </a:p>
          <a:p>
            <a:endParaRPr lang="en-ZA" dirty="0" smtClean="0"/>
          </a:p>
          <a:p>
            <a:r>
              <a:rPr lang="en-ZA" dirty="0" smtClean="0"/>
              <a:t>A= “41” hex</a:t>
            </a:r>
            <a:endParaRPr lang="en-US" dirty="0"/>
          </a:p>
        </p:txBody>
      </p:sp>
      <p:pic>
        <p:nvPicPr>
          <p:cNvPr id="137217" name="Picture 1"/>
          <p:cNvPicPr>
            <a:picLocks noChangeAspect="1" noChangeArrowheads="1"/>
          </p:cNvPicPr>
          <p:nvPr/>
        </p:nvPicPr>
        <p:blipFill>
          <a:blip r:embed="rId5" cstate="print"/>
          <a:srcRect/>
          <a:stretch>
            <a:fillRect/>
          </a:stretch>
        </p:blipFill>
        <p:spPr bwMode="auto">
          <a:xfrm>
            <a:off x="285720" y="4357694"/>
            <a:ext cx="1928826" cy="2352583"/>
          </a:xfrm>
          <a:prstGeom prst="rect">
            <a:avLst/>
          </a:prstGeom>
          <a:noFill/>
          <a:ln w="9525">
            <a:noFill/>
            <a:miter lim="800000"/>
            <a:headEnd/>
            <a:tailEnd/>
          </a:ln>
        </p:spPr>
      </p:pic>
      <p:pic>
        <p:nvPicPr>
          <p:cNvPr id="137218" name="Picture 2"/>
          <p:cNvPicPr>
            <a:picLocks noChangeAspect="1" noChangeArrowheads="1"/>
          </p:cNvPicPr>
          <p:nvPr/>
        </p:nvPicPr>
        <p:blipFill>
          <a:blip r:embed="rId6" cstate="print"/>
          <a:srcRect/>
          <a:stretch>
            <a:fillRect/>
          </a:stretch>
        </p:blipFill>
        <p:spPr bwMode="auto">
          <a:xfrm>
            <a:off x="6929454" y="1571612"/>
            <a:ext cx="1916399" cy="1271587"/>
          </a:xfrm>
          <a:prstGeom prst="rect">
            <a:avLst/>
          </a:prstGeom>
          <a:noFill/>
          <a:ln w="9525">
            <a:noFill/>
            <a:miter lim="800000"/>
            <a:headEnd/>
            <a:tailEnd/>
          </a:ln>
        </p:spPr>
      </p:pic>
      <p:sp>
        <p:nvSpPr>
          <p:cNvPr id="11" name="TextBox 10"/>
          <p:cNvSpPr txBox="1"/>
          <p:nvPr/>
        </p:nvSpPr>
        <p:spPr>
          <a:xfrm>
            <a:off x="7000892" y="2786058"/>
            <a:ext cx="428628" cy="646331"/>
          </a:xfrm>
          <a:prstGeom prst="rect">
            <a:avLst/>
          </a:prstGeom>
          <a:noFill/>
        </p:spPr>
        <p:txBody>
          <a:bodyPr wrap="square" rtlCol="0">
            <a:spAutoFit/>
          </a:bodyPr>
          <a:lstStyle/>
          <a:p>
            <a:r>
              <a:rPr lang="en-ZA" sz="3600" b="1" dirty="0" smtClean="0"/>
              <a:t>0</a:t>
            </a:r>
            <a:endParaRPr lang="en-US" sz="3600" b="1" dirty="0"/>
          </a:p>
        </p:txBody>
      </p:sp>
      <p:sp>
        <p:nvSpPr>
          <p:cNvPr id="12" name="TextBox 11"/>
          <p:cNvSpPr txBox="1"/>
          <p:nvPr/>
        </p:nvSpPr>
        <p:spPr>
          <a:xfrm>
            <a:off x="7858148" y="2782669"/>
            <a:ext cx="428628" cy="646331"/>
          </a:xfrm>
          <a:prstGeom prst="rect">
            <a:avLst/>
          </a:prstGeom>
          <a:noFill/>
        </p:spPr>
        <p:txBody>
          <a:bodyPr wrap="square" rtlCol="0">
            <a:spAutoFit/>
          </a:bodyPr>
          <a:lstStyle/>
          <a:p>
            <a:r>
              <a:rPr lang="en-ZA" sz="3600" b="1" dirty="0" smtClean="0"/>
              <a:t>1</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7217"/>
                                        </p:tgtEl>
                                        <p:attrNameLst>
                                          <p:attrName>style.visibility</p:attrName>
                                        </p:attrNameLst>
                                      </p:cBhvr>
                                      <p:to>
                                        <p:strVal val="visible"/>
                                      </p:to>
                                    </p:set>
                                    <p:animEffect transition="in" filter="fade">
                                      <p:cBhvr>
                                        <p:cTn id="27" dur="500"/>
                                        <p:tgtEl>
                                          <p:spTgt spid="1372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7218"/>
                                        </p:tgtEl>
                                        <p:attrNameLst>
                                          <p:attrName>style.visibility</p:attrName>
                                        </p:attrNameLst>
                                      </p:cBhvr>
                                      <p:to>
                                        <p:strVal val="visible"/>
                                      </p:to>
                                    </p:set>
                                    <p:animEffect transition="in" filter="fade">
                                      <p:cBhvr>
                                        <p:cTn id="31" dur="500"/>
                                        <p:tgtEl>
                                          <p:spTgt spid="1372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fade">
                                      <p:cBhvr>
                                        <p:cTn id="51" dur="500"/>
                                        <p:tgtEl>
                                          <p:spTgt spid="9">
                                            <p:txEl>
                                              <p:pRg st="10" end="1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Effect transition="in" filter="fade">
                                      <p:cBhvr>
                                        <p:cTn id="55" dur="500"/>
                                        <p:tgtEl>
                                          <p:spTgt spid="9">
                                            <p:txEl>
                                              <p:pRg st="12" end="1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I.T. versus bridges</a:t>
            </a:r>
            <a:endParaRPr lang="en-US" sz="2400" b="1" dirty="0">
              <a:solidFill>
                <a:schemeClr val="tx2"/>
              </a:solidFill>
            </a:endParaRPr>
          </a:p>
        </p:txBody>
      </p:sp>
      <p:sp>
        <p:nvSpPr>
          <p:cNvPr id="4" name="TextBox 3"/>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Coding taxonomies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909310"/>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Computers only understand binary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code is a unique binary pattern that corresponds to the structured </a:t>
            </a:r>
            <a:r>
              <a:rPr lang="en-ZA" dirty="0" smtClean="0">
                <a:solidFill>
                  <a:schemeClr val="tx2"/>
                </a:solidFill>
              </a:rPr>
              <a:t>language taxonomy</a:t>
            </a: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only way the computer will appear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Results in “intelligent data”</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Standard conventions</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Indents and trailing periods</a:t>
            </a:r>
          </a:p>
          <a:p>
            <a:pPr marL="800100" lvl="1" indent="-342900">
              <a:buClr>
                <a:schemeClr val="tx2"/>
              </a:buClr>
            </a:pPr>
            <a:endParaRPr lang="en-ZA" dirty="0" smtClean="0">
              <a:solidFill>
                <a:schemeClr val="tx2"/>
              </a:solidFill>
            </a:endParaRPr>
          </a:p>
          <a:p>
            <a:pPr marL="800100" lvl="1" indent="-342900">
              <a:buClr>
                <a:schemeClr val="tx2"/>
              </a:buClr>
            </a:pPr>
            <a:r>
              <a:rPr lang="en-ZA" dirty="0" smtClean="0">
                <a:solidFill>
                  <a:schemeClr val="tx2"/>
                </a:solidFill>
              </a:rPr>
              <a:t>2. Capitalization</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pPr>
            <a:r>
              <a:rPr lang="en-ZA" dirty="0" smtClean="0">
                <a:solidFill>
                  <a:schemeClr val="tx2"/>
                </a:solidFill>
              </a:rPr>
              <a:t>3. Other standards and conventions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149508" name="Picture 4"/>
          <p:cNvPicPr>
            <a:picLocks noChangeAspect="1" noChangeArrowheads="1"/>
          </p:cNvPicPr>
          <p:nvPr/>
        </p:nvPicPr>
        <p:blipFill>
          <a:blip r:embed="rId4" cstate="print"/>
          <a:srcRect/>
          <a:stretch>
            <a:fillRect/>
          </a:stretch>
        </p:blipFill>
        <p:spPr bwMode="auto">
          <a:xfrm>
            <a:off x="4611117" y="1571612"/>
            <a:ext cx="4532883" cy="4429156"/>
          </a:xfrm>
          <a:prstGeom prst="rect">
            <a:avLst/>
          </a:prstGeom>
          <a:noFill/>
          <a:ln w="9525">
            <a:noFill/>
            <a:miter lim="800000"/>
            <a:headEnd/>
            <a:tailEnd/>
          </a:ln>
        </p:spPr>
      </p:pic>
      <p:sp>
        <p:nvSpPr>
          <p:cNvPr id="9" name="Rectangle 8"/>
          <p:cNvSpPr/>
          <p:nvPr/>
        </p:nvSpPr>
        <p:spPr>
          <a:xfrm>
            <a:off x="4643438" y="1500174"/>
            <a:ext cx="1000132" cy="4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2000"/>
                                        <p:tgtEl>
                                          <p:spTgt spid="14950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xit" presetSubtype="0" fill="hold" grpId="0" nodeType="afterEffect">
                                  <p:stCondLst>
                                    <p:cond delay="0"/>
                                  </p:stCondLst>
                                  <p:childTnLst>
                                    <p:animEffect transition="out" filter="fad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2000"/>
                                        <p:tgtEl>
                                          <p:spTgt spid="5">
                                            <p:txEl>
                                              <p:pRg st="8" end="8"/>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2000"/>
                                        <p:tgtEl>
                                          <p:spTgt spid="5">
                                            <p:txEl>
                                              <p:pRg st="10" end="10"/>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fade">
                                      <p:cBhvr>
                                        <p:cTn id="43" dur="2000"/>
                                        <p:tgtEl>
                                          <p:spTgt spid="5">
                                            <p:txEl>
                                              <p:pRg st="12" end="12"/>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000232" y="1476375"/>
            <a:ext cx="5086350" cy="5381625"/>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Software and data</a:t>
            </a:r>
          </a:p>
          <a:p>
            <a:r>
              <a:rPr lang="en-ZA" sz="2400" b="1" dirty="0" smtClean="0">
                <a:solidFill>
                  <a:schemeClr val="tx2"/>
                </a:solidFill>
                <a:latin typeface="Verdana" pitchFamily="34" charset="0"/>
              </a:rPr>
              <a:t>text -&gt; hexadecimal -&gt; binary</a:t>
            </a:r>
          </a:p>
          <a:p>
            <a:r>
              <a:rPr lang="en-ZA" sz="2400" b="1" dirty="0" smtClean="0">
                <a:solidFill>
                  <a:schemeClr val="tx2"/>
                </a:solidFill>
                <a:latin typeface="Verdana" pitchFamily="34" charset="0"/>
              </a:rPr>
              <a:t>All for US </a:t>
            </a:r>
            <a:r>
              <a:rPr lang="en-ZA" sz="2400" b="1" dirty="0" smtClean="0">
                <a:solidFill>
                  <a:schemeClr val="tx2"/>
                </a:solidFill>
                <a:latin typeface="Verdana" pitchFamily="34" charset="0"/>
                <a:sym typeface="Wingdings" pitchFamily="2" charset="2"/>
              </a:rPr>
              <a:t></a:t>
            </a:r>
            <a:endParaRPr lang="en-ZA" sz="2400" b="1" dirty="0">
              <a:solidFill>
                <a:schemeClr val="tx2"/>
              </a:solidFill>
              <a:latin typeface="Verdana" pitchFamily="34" charset="0"/>
            </a:endParaRPr>
          </a:p>
        </p:txBody>
      </p:sp>
      <p:sp>
        <p:nvSpPr>
          <p:cNvPr id="6" name="Oval 5"/>
          <p:cNvSpPr/>
          <p:nvPr/>
        </p:nvSpPr>
        <p:spPr>
          <a:xfrm>
            <a:off x="5715008" y="6286520"/>
            <a:ext cx="1714512" cy="57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2"/>
          <p:cNvPicPr>
            <a:picLocks noChangeAspect="1" noChangeArrowheads="1"/>
          </p:cNvPicPr>
          <p:nvPr/>
        </p:nvPicPr>
        <p:blipFill>
          <a:blip r:embed="rId4" cstate="print"/>
          <a:srcRect/>
          <a:stretch>
            <a:fillRect/>
          </a:stretch>
        </p:blipFill>
        <p:spPr bwMode="auto">
          <a:xfrm>
            <a:off x="7160546" y="3429000"/>
            <a:ext cx="1983454" cy="27574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42"/>
                                        </p:tgtEl>
                                        <p:attrNameLst>
                                          <p:attrName>style.visibility</p:attrName>
                                        </p:attrNameLst>
                                      </p:cBhvr>
                                      <p:to>
                                        <p:strVal val="visible"/>
                                      </p:to>
                                    </p:set>
                                    <p:animEffect transition="in" filter="fade">
                                      <p:cBhvr>
                                        <p:cTn id="11" dur="2000"/>
                                        <p:tgtEl>
                                          <p:spTgt spid="11264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Ledger Book -- iStock_000007162654Small.jpg"/>
          <p:cNvPicPr>
            <a:picLocks noChangeAspect="1"/>
          </p:cNvPicPr>
          <p:nvPr/>
        </p:nvPicPr>
        <p:blipFill>
          <a:blip r:embed="rId3" cstate="print"/>
          <a:stretch>
            <a:fillRect/>
          </a:stretch>
        </p:blipFill>
        <p:spPr>
          <a:xfrm>
            <a:off x="1904860" y="2857496"/>
            <a:ext cx="7239140" cy="4071966"/>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0" y="1428736"/>
            <a:ext cx="2123357" cy="1643074"/>
          </a:xfrm>
          <a:prstGeom prst="rect">
            <a:avLst/>
          </a:prstGeom>
          <a:noFill/>
          <a:ln w="9525">
            <a:noFill/>
            <a:miter lim="800000"/>
            <a:headEnd/>
            <a:tailEnd/>
          </a:ln>
        </p:spPr>
      </p:pic>
      <p:sp>
        <p:nvSpPr>
          <p:cNvPr id="7"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general ledger?</a:t>
            </a:r>
            <a:endParaRPr lang="en-ZA" sz="2400" b="1" dirty="0">
              <a:solidFill>
                <a:schemeClr val="tx2"/>
              </a:solidFill>
              <a:latin typeface="Verdana" pitchFamily="34" charset="0"/>
            </a:endParaRPr>
          </a:p>
        </p:txBody>
      </p:sp>
      <p:pic>
        <p:nvPicPr>
          <p:cNvPr id="122881" name="Picture 1"/>
          <p:cNvPicPr>
            <a:picLocks noChangeAspect="1" noChangeArrowheads="1"/>
          </p:cNvPicPr>
          <p:nvPr/>
        </p:nvPicPr>
        <p:blipFill>
          <a:blip r:embed="rId5" cstate="print"/>
          <a:srcRect/>
          <a:stretch>
            <a:fillRect/>
          </a:stretch>
        </p:blipFill>
        <p:spPr bwMode="auto">
          <a:xfrm>
            <a:off x="0" y="3214686"/>
            <a:ext cx="2126245" cy="2571744"/>
          </a:xfrm>
          <a:prstGeom prst="rect">
            <a:avLst/>
          </a:prstGeom>
          <a:noFill/>
          <a:ln w="9525">
            <a:noFill/>
            <a:miter lim="800000"/>
            <a:headEnd/>
            <a:tailEnd/>
          </a:ln>
        </p:spPr>
      </p:pic>
      <p:pic>
        <p:nvPicPr>
          <p:cNvPr id="8" name="Picture 7" descr="Filing Cabinet iStock_000005945303Small.jpg"/>
          <p:cNvPicPr>
            <a:picLocks noChangeAspect="1"/>
          </p:cNvPicPr>
          <p:nvPr/>
        </p:nvPicPr>
        <p:blipFill>
          <a:blip r:embed="rId6" cstate="print"/>
          <a:stretch>
            <a:fillRect/>
          </a:stretch>
        </p:blipFill>
        <p:spPr>
          <a:xfrm>
            <a:off x="7500958" y="1428737"/>
            <a:ext cx="1643042" cy="1554233"/>
          </a:xfrm>
          <a:prstGeom prst="rect">
            <a:avLst/>
          </a:prstGeom>
        </p:spPr>
      </p:pic>
      <p:pic>
        <p:nvPicPr>
          <p:cNvPr id="9" name="Picture 4"/>
          <p:cNvPicPr>
            <a:picLocks noChangeAspect="1" noChangeArrowheads="1"/>
          </p:cNvPicPr>
          <p:nvPr/>
        </p:nvPicPr>
        <p:blipFill>
          <a:blip r:embed="rId7" cstate="print"/>
          <a:srcRect/>
          <a:stretch>
            <a:fillRect/>
          </a:stretch>
        </p:blipFill>
        <p:spPr bwMode="auto">
          <a:xfrm>
            <a:off x="2643174" y="3429000"/>
            <a:ext cx="2705108" cy="2643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2881"/>
                                        </p:tgtEl>
                                        <p:attrNameLst>
                                          <p:attrName>style.visibility</p:attrName>
                                        </p:attrNameLst>
                                      </p:cBhvr>
                                      <p:to>
                                        <p:strVal val="visible"/>
                                      </p:to>
                                    </p:set>
                                    <p:animEffect transition="in" filter="fade">
                                      <p:cBhvr>
                                        <p:cTn id="15" dur="2000"/>
                                        <p:tgtEl>
                                          <p:spTgt spid="12288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rot="16200000" flipV="1">
            <a:off x="1636178" y="2864362"/>
            <a:ext cx="3369728" cy="22129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2994294" y="3720823"/>
            <a:ext cx="3369728" cy="500067"/>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1428726" y="3143250"/>
            <a:ext cx="3429028" cy="171451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2285982" y="2143118"/>
            <a:ext cx="3571904" cy="3571900"/>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1" idx="2"/>
          </p:cNvCxnSpPr>
          <p:nvPr/>
        </p:nvCxnSpPr>
        <p:spPr>
          <a:xfrm rot="16200000" flipH="1">
            <a:off x="4055770" y="1055379"/>
            <a:ext cx="639553" cy="596507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1" idx="2"/>
          </p:cNvCxnSpPr>
          <p:nvPr/>
        </p:nvCxnSpPr>
        <p:spPr>
          <a:xfrm rot="16200000" flipH="1">
            <a:off x="519588" y="4591561"/>
            <a:ext cx="2068315" cy="32147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5" name="Picture 4" descr="General Ledger Book -- iStock_000007162654Small.jpg"/>
          <p:cNvPicPr>
            <a:picLocks noChangeAspect="1"/>
          </p:cNvPicPr>
          <p:nvPr/>
        </p:nvPicPr>
        <p:blipFill>
          <a:blip r:embed="rId3" cstate="print"/>
          <a:stretch>
            <a:fillRect/>
          </a:stretch>
        </p:blipFill>
        <p:spPr>
          <a:xfrm>
            <a:off x="2786050" y="3071810"/>
            <a:ext cx="3214678" cy="1808234"/>
          </a:xfrm>
          <a:prstGeom prst="rect">
            <a:avLst/>
          </a:prstGeom>
        </p:spPr>
      </p:pic>
      <p:sp>
        <p:nvSpPr>
          <p:cNvPr id="7" name="Title 1"/>
          <p:cNvSpPr txBox="1">
            <a:spLocks/>
          </p:cNvSpPr>
          <p:nvPr/>
        </p:nvSpPr>
        <p:spPr bwMode="auto">
          <a:xfrm>
            <a:off x="428645" y="214290"/>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Integrated system</a:t>
            </a:r>
          </a:p>
          <a:p>
            <a:r>
              <a:rPr lang="en-ZA" sz="1400" b="1" dirty="0" smtClean="0">
                <a:solidFill>
                  <a:schemeClr val="tx2"/>
                </a:solidFill>
                <a:latin typeface="Verdana" pitchFamily="34" charset="0"/>
              </a:rPr>
              <a:t>(look-up and posting)</a:t>
            </a:r>
            <a:endParaRPr lang="en-ZA" sz="1400" b="1" dirty="0">
              <a:solidFill>
                <a:schemeClr val="tx2"/>
              </a:solidFill>
              <a:latin typeface="Verdana" pitchFamily="34" charset="0"/>
            </a:endParaRPr>
          </a:p>
        </p:txBody>
      </p:sp>
      <p:sp>
        <p:nvSpPr>
          <p:cNvPr id="8" name="TextBox 7"/>
          <p:cNvSpPr txBox="1"/>
          <p:nvPr/>
        </p:nvSpPr>
        <p:spPr>
          <a:xfrm>
            <a:off x="3286116" y="1714488"/>
            <a:ext cx="1928826" cy="646331"/>
          </a:xfrm>
          <a:prstGeom prst="rect">
            <a:avLst/>
          </a:prstGeom>
          <a:noFill/>
        </p:spPr>
        <p:txBody>
          <a:bodyPr wrap="square" rtlCol="0">
            <a:spAutoFit/>
          </a:bodyPr>
          <a:lstStyle/>
          <a:p>
            <a:pPr algn="ctr"/>
            <a:r>
              <a:rPr lang="en-ZA" b="1" dirty="0" smtClean="0">
                <a:solidFill>
                  <a:schemeClr val="tx2"/>
                </a:solidFill>
              </a:rPr>
              <a:t>Plant</a:t>
            </a:r>
          </a:p>
          <a:p>
            <a:pPr algn="ctr"/>
            <a:r>
              <a:rPr lang="en-ZA" b="1" dirty="0" smtClean="0">
                <a:solidFill>
                  <a:schemeClr val="tx2"/>
                </a:solidFill>
              </a:rPr>
              <a:t>Management</a:t>
            </a:r>
            <a:endParaRPr lang="en-US" b="1" dirty="0">
              <a:solidFill>
                <a:schemeClr val="tx2"/>
              </a:solidFill>
            </a:endParaRPr>
          </a:p>
        </p:txBody>
      </p:sp>
      <p:sp>
        <p:nvSpPr>
          <p:cNvPr id="10" name="TextBox 9"/>
          <p:cNvSpPr txBox="1"/>
          <p:nvPr/>
        </p:nvSpPr>
        <p:spPr>
          <a:xfrm>
            <a:off x="6929454" y="2643182"/>
            <a:ext cx="1785950" cy="646331"/>
          </a:xfrm>
          <a:prstGeom prst="rect">
            <a:avLst/>
          </a:prstGeom>
          <a:noFill/>
        </p:spPr>
        <p:txBody>
          <a:bodyPr wrap="square" rtlCol="0">
            <a:spAutoFit/>
          </a:bodyPr>
          <a:lstStyle/>
          <a:p>
            <a:pPr algn="ctr"/>
            <a:r>
              <a:rPr lang="en-ZA" b="1" dirty="0" smtClean="0">
                <a:solidFill>
                  <a:schemeClr val="tx2"/>
                </a:solidFill>
              </a:rPr>
              <a:t>Production Planning</a:t>
            </a:r>
            <a:endParaRPr lang="en-US" b="1" dirty="0">
              <a:solidFill>
                <a:schemeClr val="tx2"/>
              </a:solidFill>
            </a:endParaRPr>
          </a:p>
        </p:txBody>
      </p:sp>
      <p:sp>
        <p:nvSpPr>
          <p:cNvPr id="11" name="TextBox 10"/>
          <p:cNvSpPr txBox="1"/>
          <p:nvPr/>
        </p:nvSpPr>
        <p:spPr>
          <a:xfrm>
            <a:off x="500034" y="3071810"/>
            <a:ext cx="1785950" cy="646331"/>
          </a:xfrm>
          <a:prstGeom prst="rect">
            <a:avLst/>
          </a:prstGeom>
          <a:noFill/>
        </p:spPr>
        <p:txBody>
          <a:bodyPr wrap="square" rtlCol="0">
            <a:spAutoFit/>
          </a:bodyPr>
          <a:lstStyle/>
          <a:p>
            <a:pPr algn="ctr"/>
            <a:r>
              <a:rPr lang="en-ZA" b="1" dirty="0" smtClean="0">
                <a:solidFill>
                  <a:schemeClr val="tx2"/>
                </a:solidFill>
              </a:rPr>
              <a:t>Human Resources</a:t>
            </a:r>
            <a:endParaRPr lang="en-US" b="1" dirty="0">
              <a:solidFill>
                <a:schemeClr val="tx2"/>
              </a:solidFill>
            </a:endParaRPr>
          </a:p>
        </p:txBody>
      </p:sp>
      <p:sp>
        <p:nvSpPr>
          <p:cNvPr id="12" name="TextBox 11"/>
          <p:cNvSpPr txBox="1"/>
          <p:nvPr/>
        </p:nvSpPr>
        <p:spPr>
          <a:xfrm>
            <a:off x="1357290" y="1928802"/>
            <a:ext cx="1500198" cy="369332"/>
          </a:xfrm>
          <a:prstGeom prst="rect">
            <a:avLst/>
          </a:prstGeom>
          <a:noFill/>
        </p:spPr>
        <p:txBody>
          <a:bodyPr wrap="square" rtlCol="0">
            <a:spAutoFit/>
          </a:bodyPr>
          <a:lstStyle/>
          <a:p>
            <a:pPr algn="ctr"/>
            <a:r>
              <a:rPr lang="en-ZA" b="1" dirty="0" smtClean="0">
                <a:solidFill>
                  <a:schemeClr val="tx2"/>
                </a:solidFill>
              </a:rPr>
              <a:t>Projects</a:t>
            </a:r>
            <a:endParaRPr lang="en-US" b="1" dirty="0">
              <a:solidFill>
                <a:schemeClr val="tx2"/>
              </a:solidFill>
            </a:endParaRPr>
          </a:p>
        </p:txBody>
      </p:sp>
      <p:sp>
        <p:nvSpPr>
          <p:cNvPr id="13" name="TextBox 12"/>
          <p:cNvSpPr txBox="1"/>
          <p:nvPr/>
        </p:nvSpPr>
        <p:spPr>
          <a:xfrm>
            <a:off x="5572132" y="1857364"/>
            <a:ext cx="1500198" cy="369332"/>
          </a:xfrm>
          <a:prstGeom prst="rect">
            <a:avLst/>
          </a:prstGeom>
          <a:noFill/>
        </p:spPr>
        <p:txBody>
          <a:bodyPr wrap="square" rtlCol="0">
            <a:spAutoFit/>
          </a:bodyPr>
          <a:lstStyle/>
          <a:p>
            <a:pPr algn="ctr"/>
            <a:r>
              <a:rPr lang="en-ZA" b="1" dirty="0" smtClean="0">
                <a:solidFill>
                  <a:schemeClr val="tx2"/>
                </a:solidFill>
              </a:rPr>
              <a:t>Inventory</a:t>
            </a:r>
            <a:endParaRPr lang="en-US" b="1" dirty="0">
              <a:solidFill>
                <a:schemeClr val="tx2"/>
              </a:solidFill>
            </a:endParaRPr>
          </a:p>
        </p:txBody>
      </p:sp>
      <p:sp>
        <p:nvSpPr>
          <p:cNvPr id="14" name="TextBox 13"/>
          <p:cNvSpPr txBox="1"/>
          <p:nvPr/>
        </p:nvSpPr>
        <p:spPr>
          <a:xfrm>
            <a:off x="571472" y="4572008"/>
            <a:ext cx="1500198" cy="646331"/>
          </a:xfrm>
          <a:prstGeom prst="rect">
            <a:avLst/>
          </a:prstGeom>
          <a:noFill/>
        </p:spPr>
        <p:txBody>
          <a:bodyPr wrap="square" rtlCol="0">
            <a:spAutoFit/>
          </a:bodyPr>
          <a:lstStyle/>
          <a:p>
            <a:pPr algn="ctr"/>
            <a:r>
              <a:rPr lang="en-ZA" b="1" dirty="0" smtClean="0">
                <a:solidFill>
                  <a:schemeClr val="tx2"/>
                </a:solidFill>
              </a:rPr>
              <a:t>Asset Register</a:t>
            </a:r>
            <a:endParaRPr lang="en-US" b="1" dirty="0">
              <a:solidFill>
                <a:schemeClr val="tx2"/>
              </a:solidFill>
            </a:endParaRPr>
          </a:p>
        </p:txBody>
      </p:sp>
      <p:sp>
        <p:nvSpPr>
          <p:cNvPr id="15" name="TextBox 14"/>
          <p:cNvSpPr txBox="1"/>
          <p:nvPr/>
        </p:nvSpPr>
        <p:spPr>
          <a:xfrm>
            <a:off x="5929322" y="5572140"/>
            <a:ext cx="1643074" cy="646331"/>
          </a:xfrm>
          <a:prstGeom prst="rect">
            <a:avLst/>
          </a:prstGeom>
          <a:noFill/>
        </p:spPr>
        <p:txBody>
          <a:bodyPr wrap="square" rtlCol="0">
            <a:spAutoFit/>
          </a:bodyPr>
          <a:lstStyle/>
          <a:p>
            <a:pPr algn="ctr"/>
            <a:r>
              <a:rPr lang="en-ZA" b="1" dirty="0" smtClean="0">
                <a:solidFill>
                  <a:schemeClr val="tx2"/>
                </a:solidFill>
              </a:rPr>
              <a:t>Accounts Receivable</a:t>
            </a:r>
            <a:endParaRPr lang="en-US" b="1" dirty="0">
              <a:solidFill>
                <a:schemeClr val="tx2"/>
              </a:solidFill>
            </a:endParaRPr>
          </a:p>
        </p:txBody>
      </p:sp>
      <p:sp>
        <p:nvSpPr>
          <p:cNvPr id="16" name="TextBox 15"/>
          <p:cNvSpPr txBox="1"/>
          <p:nvPr/>
        </p:nvSpPr>
        <p:spPr>
          <a:xfrm>
            <a:off x="3643306" y="5643578"/>
            <a:ext cx="1500198" cy="646331"/>
          </a:xfrm>
          <a:prstGeom prst="rect">
            <a:avLst/>
          </a:prstGeom>
          <a:noFill/>
        </p:spPr>
        <p:txBody>
          <a:bodyPr wrap="square" rtlCol="0">
            <a:spAutoFit/>
          </a:bodyPr>
          <a:lstStyle/>
          <a:p>
            <a:pPr algn="ctr"/>
            <a:r>
              <a:rPr lang="en-ZA" b="1" dirty="0" smtClean="0">
                <a:solidFill>
                  <a:schemeClr val="tx2"/>
                </a:solidFill>
              </a:rPr>
              <a:t>Cash Book</a:t>
            </a:r>
            <a:endParaRPr lang="en-US" b="1" dirty="0">
              <a:solidFill>
                <a:schemeClr val="tx2"/>
              </a:solidFill>
            </a:endParaRPr>
          </a:p>
        </p:txBody>
      </p:sp>
      <p:sp>
        <p:nvSpPr>
          <p:cNvPr id="17" name="TextBox 16"/>
          <p:cNvSpPr txBox="1"/>
          <p:nvPr/>
        </p:nvSpPr>
        <p:spPr>
          <a:xfrm>
            <a:off x="785786" y="5643578"/>
            <a:ext cx="1643074" cy="646331"/>
          </a:xfrm>
          <a:prstGeom prst="rect">
            <a:avLst/>
          </a:prstGeom>
          <a:noFill/>
        </p:spPr>
        <p:txBody>
          <a:bodyPr wrap="square" rtlCol="0">
            <a:spAutoFit/>
          </a:bodyPr>
          <a:lstStyle/>
          <a:p>
            <a:pPr algn="ctr"/>
            <a:r>
              <a:rPr lang="en-ZA" b="1" dirty="0" smtClean="0">
                <a:solidFill>
                  <a:schemeClr val="tx2"/>
                </a:solidFill>
              </a:rPr>
              <a:t>Accounts Payable</a:t>
            </a:r>
            <a:endParaRPr lang="en-US" b="1" dirty="0">
              <a:solidFill>
                <a:schemeClr val="tx2"/>
              </a:solidFill>
            </a:endParaRPr>
          </a:p>
        </p:txBody>
      </p:sp>
      <p:sp>
        <p:nvSpPr>
          <p:cNvPr id="18" name="TextBox 17"/>
          <p:cNvSpPr txBox="1"/>
          <p:nvPr/>
        </p:nvSpPr>
        <p:spPr>
          <a:xfrm>
            <a:off x="7000892" y="4143380"/>
            <a:ext cx="1643074" cy="646331"/>
          </a:xfrm>
          <a:prstGeom prst="rect">
            <a:avLst/>
          </a:prstGeom>
          <a:noFill/>
        </p:spPr>
        <p:txBody>
          <a:bodyPr wrap="square" rtlCol="0">
            <a:spAutoFit/>
          </a:bodyPr>
          <a:lstStyle/>
          <a:p>
            <a:pPr algn="ctr"/>
            <a:r>
              <a:rPr lang="en-ZA" b="1" dirty="0" smtClean="0">
                <a:solidFill>
                  <a:schemeClr val="tx2"/>
                </a:solidFill>
              </a:rPr>
              <a:t>Etc, etc, etc</a:t>
            </a:r>
            <a:endParaRPr lang="en-US" b="1" dirty="0">
              <a:solidFill>
                <a:schemeClr val="tx2"/>
              </a:solidFill>
            </a:endParaRPr>
          </a:p>
        </p:txBody>
      </p:sp>
      <p:cxnSp>
        <p:nvCxnSpPr>
          <p:cNvPr id="21" name="Straight Arrow Connector 20"/>
          <p:cNvCxnSpPr/>
          <p:nvPr/>
        </p:nvCxnSpPr>
        <p:spPr>
          <a:xfrm>
            <a:off x="2214548" y="2428870"/>
            <a:ext cx="1500197" cy="114300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71868" y="3643314"/>
            <a:ext cx="1643074" cy="646331"/>
          </a:xfrm>
          <a:prstGeom prst="rect">
            <a:avLst/>
          </a:prstGeom>
          <a:noFill/>
        </p:spPr>
        <p:txBody>
          <a:bodyPr wrap="square" rtlCol="0">
            <a:spAutoFit/>
          </a:bodyPr>
          <a:lstStyle/>
          <a:p>
            <a:pPr algn="ctr"/>
            <a:r>
              <a:rPr lang="en-ZA" b="1" dirty="0" smtClean="0">
                <a:solidFill>
                  <a:schemeClr val="tx2"/>
                </a:solidFill>
              </a:rPr>
              <a:t>General Ledger</a:t>
            </a:r>
            <a:endParaRPr lang="en-US" b="1" dirty="0">
              <a:solidFill>
                <a:schemeClr val="tx2"/>
              </a:solidFill>
            </a:endParaRPr>
          </a:p>
        </p:txBody>
      </p:sp>
      <p:cxnSp>
        <p:nvCxnSpPr>
          <p:cNvPr id="28" name="Straight Arrow Connector 27"/>
          <p:cNvCxnSpPr/>
          <p:nvPr/>
        </p:nvCxnSpPr>
        <p:spPr>
          <a:xfrm rot="10800000">
            <a:off x="5036348" y="4559868"/>
            <a:ext cx="1107291" cy="94083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rot="5400000" flipH="1" flipV="1">
            <a:off x="3887269" y="5137442"/>
            <a:ext cx="1012273" cy="15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85984" y="4500570"/>
            <a:ext cx="1571636" cy="121444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214942" y="4286256"/>
            <a:ext cx="2000268" cy="7143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857356" y="4214818"/>
            <a:ext cx="1714512" cy="64294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071672" y="3357564"/>
            <a:ext cx="1428758" cy="50006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4917403" y="2333499"/>
            <a:ext cx="1416618" cy="117872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3786180" y="3000373"/>
            <a:ext cx="1143010" cy="1"/>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9" idx="3"/>
          </p:cNvCxnSpPr>
          <p:nvPr/>
        </p:nvCxnSpPr>
        <p:spPr>
          <a:xfrm rot="10800000" flipV="1">
            <a:off x="5214943" y="3071810"/>
            <a:ext cx="1857391" cy="89466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00036" y="6643710"/>
            <a:ext cx="785816" cy="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357290" y="6357958"/>
            <a:ext cx="1857388" cy="461665"/>
          </a:xfrm>
          <a:prstGeom prst="rect">
            <a:avLst/>
          </a:prstGeom>
          <a:noFill/>
        </p:spPr>
        <p:txBody>
          <a:bodyPr wrap="square" rtlCol="0">
            <a:spAutoFit/>
          </a:bodyPr>
          <a:lstStyle/>
          <a:p>
            <a:r>
              <a:rPr lang="en-ZA" sz="1200" b="1" dirty="0" smtClean="0">
                <a:solidFill>
                  <a:schemeClr val="tx2"/>
                </a:solidFill>
              </a:rPr>
              <a:t>Financial amounts R / $/  etc</a:t>
            </a:r>
            <a:endParaRPr lang="en-US" sz="1200" b="1" dirty="0">
              <a:solidFill>
                <a:schemeClr val="tx2"/>
              </a:solidFill>
            </a:endParaRPr>
          </a:p>
        </p:txBody>
      </p:sp>
      <p:cxnSp>
        <p:nvCxnSpPr>
          <p:cNvPr id="59" name="Straight Arrow Connector 58"/>
          <p:cNvCxnSpPr>
            <a:stCxn id="11" idx="0"/>
          </p:cNvCxnSpPr>
          <p:nvPr/>
        </p:nvCxnSpPr>
        <p:spPr>
          <a:xfrm rot="5400000" flipH="1" flipV="1">
            <a:off x="1267992" y="2411009"/>
            <a:ext cx="785818" cy="53578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1" idx="0"/>
          </p:cNvCxnSpPr>
          <p:nvPr/>
        </p:nvCxnSpPr>
        <p:spPr>
          <a:xfrm rot="5400000" flipH="1" flipV="1">
            <a:off x="2268125" y="1482314"/>
            <a:ext cx="714380" cy="246461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1" idx="0"/>
          </p:cNvCxnSpPr>
          <p:nvPr/>
        </p:nvCxnSpPr>
        <p:spPr>
          <a:xfrm rot="5400000" flipH="1" flipV="1">
            <a:off x="4196951" y="124992"/>
            <a:ext cx="142876" cy="5750761"/>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1" idx="0"/>
          </p:cNvCxnSpPr>
          <p:nvPr/>
        </p:nvCxnSpPr>
        <p:spPr>
          <a:xfrm rot="5400000" flipH="1" flipV="1">
            <a:off x="3232538" y="375025"/>
            <a:ext cx="857256" cy="453631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1" idx="2"/>
          </p:cNvCxnSpPr>
          <p:nvPr/>
        </p:nvCxnSpPr>
        <p:spPr>
          <a:xfrm rot="16200000" flipH="1">
            <a:off x="948216" y="4162933"/>
            <a:ext cx="925305" cy="3571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1" idx="2"/>
          </p:cNvCxnSpPr>
          <p:nvPr/>
        </p:nvCxnSpPr>
        <p:spPr>
          <a:xfrm rot="16200000" flipH="1">
            <a:off x="2769886" y="2341263"/>
            <a:ext cx="1996875" cy="475062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2214546" y="2285992"/>
            <a:ext cx="4857786" cy="785820"/>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3" idx="2"/>
          </p:cNvCxnSpPr>
          <p:nvPr/>
        </p:nvCxnSpPr>
        <p:spPr>
          <a:xfrm rot="16200000" flipV="1">
            <a:off x="6274724" y="2274203"/>
            <a:ext cx="845116" cy="750102"/>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2000232" y="3071810"/>
            <a:ext cx="5072098" cy="214314"/>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21834" y="6643710"/>
            <a:ext cx="892978" cy="1588"/>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214810" y="6357958"/>
            <a:ext cx="1857388" cy="461665"/>
          </a:xfrm>
          <a:prstGeom prst="rect">
            <a:avLst/>
          </a:prstGeom>
          <a:noFill/>
        </p:spPr>
        <p:txBody>
          <a:bodyPr wrap="square" rtlCol="0">
            <a:spAutoFit/>
          </a:bodyPr>
          <a:lstStyle/>
          <a:p>
            <a:r>
              <a:rPr lang="en-ZA" sz="1200" b="1" dirty="0" smtClean="0">
                <a:solidFill>
                  <a:srgbClr val="1BE525"/>
                </a:solidFill>
              </a:rPr>
              <a:t>People related names, rates, etc</a:t>
            </a:r>
            <a:endParaRPr lang="en-US" sz="1200" b="1" dirty="0">
              <a:solidFill>
                <a:srgbClr val="1BE525"/>
              </a:solidFill>
            </a:endParaRPr>
          </a:p>
        </p:txBody>
      </p:sp>
      <p:cxnSp>
        <p:nvCxnSpPr>
          <p:cNvPr id="61" name="Straight Arrow Connector 60"/>
          <p:cNvCxnSpPr/>
          <p:nvPr/>
        </p:nvCxnSpPr>
        <p:spPr>
          <a:xfrm>
            <a:off x="6322234" y="6643710"/>
            <a:ext cx="892972" cy="1588"/>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86644" y="6357958"/>
            <a:ext cx="1857388" cy="461665"/>
          </a:xfrm>
          <a:prstGeom prst="rect">
            <a:avLst/>
          </a:prstGeom>
          <a:noFill/>
        </p:spPr>
        <p:txBody>
          <a:bodyPr wrap="square" rtlCol="0">
            <a:spAutoFit/>
          </a:bodyPr>
          <a:lstStyle/>
          <a:p>
            <a:r>
              <a:rPr lang="en-ZA" sz="1200" b="1" dirty="0" smtClean="0">
                <a:solidFill>
                  <a:srgbClr val="85DFFF"/>
                </a:solidFill>
              </a:rPr>
              <a:t>Production related shifts, batches, etc</a:t>
            </a:r>
            <a:endParaRPr lang="en-US" sz="1200" b="1" dirty="0">
              <a:solidFill>
                <a:srgbClr val="85DFFF"/>
              </a:solidFill>
            </a:endParaRPr>
          </a:p>
        </p:txBody>
      </p:sp>
      <p:pic>
        <p:nvPicPr>
          <p:cNvPr id="77" name="Picture 76" descr="Filing Cabinet iStock_000005945303Small.jpg"/>
          <p:cNvPicPr>
            <a:picLocks noChangeAspect="1"/>
          </p:cNvPicPr>
          <p:nvPr/>
        </p:nvPicPr>
        <p:blipFill>
          <a:blip r:embed="rId4" cstate="print"/>
          <a:stretch>
            <a:fillRect/>
          </a:stretch>
        </p:blipFill>
        <p:spPr>
          <a:xfrm>
            <a:off x="0" y="1500174"/>
            <a:ext cx="1359360" cy="1285884"/>
          </a:xfrm>
          <a:prstGeom prst="rect">
            <a:avLst/>
          </a:prstGeom>
        </p:spPr>
      </p:pic>
      <p:pic>
        <p:nvPicPr>
          <p:cNvPr id="78" name="Picture 2"/>
          <p:cNvPicPr>
            <a:picLocks noChangeAspect="1" noChangeArrowheads="1"/>
          </p:cNvPicPr>
          <p:nvPr/>
        </p:nvPicPr>
        <p:blipFill>
          <a:blip r:embed="rId5" cstate="print"/>
          <a:srcRect/>
          <a:stretch>
            <a:fillRect/>
          </a:stretch>
        </p:blipFill>
        <p:spPr bwMode="auto">
          <a:xfrm>
            <a:off x="8167680" y="1428737"/>
            <a:ext cx="976320" cy="13573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
                                            <p:txEl>
                                              <p:pRg st="1" end="1"/>
                                            </p:txEl>
                                          </p:spTgt>
                                        </p:tgtEl>
                                        <p:attrNameLst>
                                          <p:attrName>style.visibility</p:attrName>
                                        </p:attrNameLst>
                                      </p:cBhvr>
                                      <p:to>
                                        <p:strVal val="visible"/>
                                      </p:to>
                                    </p:set>
                                    <p:animEffect transition="in" filter="fade">
                                      <p:cBhvr>
                                        <p:cTn id="71" dur="500"/>
                                        <p:tgtEl>
                                          <p:spTgt spid="7">
                                            <p:txEl>
                                              <p:pRg st="1" end="1"/>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500"/>
                                        <p:tgtEl>
                                          <p:spTgt spid="31"/>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fade">
                                      <p:cBhvr>
                                        <p:cTn id="127" dur="500"/>
                                        <p:tgtEl>
                                          <p:spTgt spid="64"/>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500"/>
                                        <p:tgtEl>
                                          <p:spTgt spid="67"/>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500"/>
                                        <p:tgtEl>
                                          <p:spTgt spid="82"/>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9"/>
                                        </p:tgtEl>
                                        <p:attrNameLst>
                                          <p:attrName>style.visibility</p:attrName>
                                        </p:attrNameLst>
                                      </p:cBhvr>
                                      <p:to>
                                        <p:strVal val="visible"/>
                                      </p:to>
                                    </p:set>
                                    <p:animEffect transition="in" filter="fade">
                                      <p:cBhvr>
                                        <p:cTn id="143" dur="500"/>
                                        <p:tgtEl>
                                          <p:spTgt spid="79"/>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76"/>
                                        </p:tgtEl>
                                        <p:attrNameLst>
                                          <p:attrName>style.visibility</p:attrName>
                                        </p:attrNameLst>
                                      </p:cBhvr>
                                      <p:to>
                                        <p:strVal val="visible"/>
                                      </p:to>
                                    </p:set>
                                    <p:animEffect transition="in" filter="fade">
                                      <p:cBhvr>
                                        <p:cTn id="147" dur="500"/>
                                        <p:tgtEl>
                                          <p:spTgt spid="76"/>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fade">
                                      <p:cBhvr>
                                        <p:cTn id="151" dur="500"/>
                                        <p:tgtEl>
                                          <p:spTgt spid="73"/>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61"/>
                                        </p:tgtEl>
                                        <p:attrNameLst>
                                          <p:attrName>style.visibility</p:attrName>
                                        </p:attrNameLst>
                                      </p:cBhvr>
                                      <p:to>
                                        <p:strVal val="visible"/>
                                      </p:to>
                                    </p:set>
                                    <p:animEffect transition="in" filter="fade">
                                      <p:cBhvr>
                                        <p:cTn id="155" dur="500"/>
                                        <p:tgtEl>
                                          <p:spTgt spid="61"/>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500"/>
                                        <p:tgtEl>
                                          <p:spTgt spid="63"/>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fade">
                                      <p:cBhvr>
                                        <p:cTn id="163" dur="500"/>
                                        <p:tgtEl>
                                          <p:spTgt spid="49"/>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fade">
                                      <p:cBhvr>
                                        <p:cTn id="167" dur="500"/>
                                        <p:tgtEl>
                                          <p:spTgt spid="37"/>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500"/>
                                        <p:tgtEl>
                                          <p:spTgt spid="51"/>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fade">
                                      <p:cBhvr>
                                        <p:cTn id="175" dur="500"/>
                                        <p:tgtEl>
                                          <p:spTgt spid="65"/>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fade">
                                      <p:cBhvr>
                                        <p:cTn id="179" dur="500"/>
                                        <p:tgtEl>
                                          <p:spTgt spid="68"/>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71"/>
                                        </p:tgtEl>
                                        <p:attrNameLst>
                                          <p:attrName>style.visibility</p:attrName>
                                        </p:attrNameLst>
                                      </p:cBhvr>
                                      <p:to>
                                        <p:strVal val="visible"/>
                                      </p:to>
                                    </p:set>
                                    <p:animEffect transition="in" filter="fade">
                                      <p:cBhvr>
                                        <p:cTn id="183" dur="500"/>
                                        <p:tgtEl>
                                          <p:spTgt spid="71"/>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fade">
                                      <p:cBhvr>
                                        <p:cTn id="18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p:bldP spid="18" grpId="0"/>
      <p:bldP spid="19" grpId="0"/>
      <p:bldP spid="57" grpId="0"/>
      <p:bldP spid="58" grpId="0"/>
      <p:bldP spid="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285852" y="1500174"/>
            <a:ext cx="6534150" cy="5467350"/>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custom data entry screen</a:t>
            </a:r>
          </a:p>
          <a:p>
            <a:r>
              <a:rPr lang="en-ZA" sz="2400" b="1" dirty="0" smtClean="0">
                <a:solidFill>
                  <a:schemeClr val="tx2"/>
                </a:solidFill>
                <a:latin typeface="Verdana" pitchFamily="34" charset="0"/>
              </a:rPr>
              <a:t>With custom taxonomies</a:t>
            </a:r>
            <a:endParaRPr lang="en-ZA" sz="2400" b="1" dirty="0">
              <a:solidFill>
                <a:schemeClr val="tx2"/>
              </a:solidFill>
              <a:latin typeface="Verdana" pitchFamily="34" charset="0"/>
            </a:endParaRPr>
          </a:p>
        </p:txBody>
      </p:sp>
      <p:sp>
        <p:nvSpPr>
          <p:cNvPr id="6" name="Oval 5"/>
          <p:cNvSpPr/>
          <p:nvPr/>
        </p:nvSpPr>
        <p:spPr>
          <a:xfrm>
            <a:off x="3214678" y="3929066"/>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57290" y="2714620"/>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8728" y="6286520"/>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357290" y="595336"/>
            <a:ext cx="6534150" cy="6191250"/>
          </a:xfrm>
          <a:prstGeom prst="rect">
            <a:avLst/>
          </a:prstGeom>
          <a:noFill/>
          <a:ln w="9525">
            <a:noFill/>
            <a:miter lim="800000"/>
            <a:headEnd/>
            <a:tailEnd/>
          </a:ln>
        </p:spPr>
      </p:pic>
      <p:sp>
        <p:nvSpPr>
          <p:cNvPr id="6" name="Oval 5"/>
          <p:cNvSpPr/>
          <p:nvPr/>
        </p:nvSpPr>
        <p:spPr>
          <a:xfrm>
            <a:off x="3571868" y="4452988"/>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28728" y="1809782"/>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0166" y="5381682"/>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357188" y="214313"/>
            <a:ext cx="7000875" cy="785812"/>
          </a:xfrm>
          <a:prstGeom prst="rect">
            <a:avLst/>
          </a:prstGeom>
          <a:solidFill>
            <a:schemeClr val="bg1">
              <a:alpha val="48000"/>
            </a:schemeClr>
          </a:solidFill>
          <a:ln w="9525">
            <a:noFill/>
            <a:miter lim="800000"/>
            <a:headEnd/>
            <a:tailEnd/>
          </a:ln>
        </p:spPr>
        <p:txBody>
          <a:bodyPr anchor="ctr"/>
          <a:lstStyle/>
          <a:p>
            <a:r>
              <a:rPr lang="en-ZA" sz="2400" b="1" dirty="0" smtClean="0">
                <a:solidFill>
                  <a:schemeClr val="tx2"/>
                </a:solidFill>
                <a:latin typeface="Verdana" pitchFamily="34" charset="0"/>
              </a:rPr>
              <a:t>Example of custom code maintenance development for client specific taxonomy</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Matching codes in unrelated module provide logical integration</a:t>
            </a:r>
          </a:p>
        </p:txBody>
      </p:sp>
      <p:pic>
        <p:nvPicPr>
          <p:cNvPr id="22531" name="Picture 3"/>
          <p:cNvPicPr>
            <a:picLocks noChangeAspect="1" noChangeArrowheads="1"/>
          </p:cNvPicPr>
          <p:nvPr/>
        </p:nvPicPr>
        <p:blipFill>
          <a:blip r:embed="rId3" cstate="print"/>
          <a:srcRect/>
          <a:stretch>
            <a:fillRect/>
          </a:stretch>
        </p:blipFill>
        <p:spPr bwMode="auto">
          <a:xfrm>
            <a:off x="0" y="1357298"/>
            <a:ext cx="2857500" cy="5314950"/>
          </a:xfrm>
          <a:prstGeom prst="rect">
            <a:avLst/>
          </a:prstGeom>
          <a:noFill/>
          <a:ln w="9525">
            <a:noFill/>
            <a:miter lim="800000"/>
            <a:headEnd/>
            <a:tailEnd/>
          </a:ln>
        </p:spPr>
      </p:pic>
      <p:sp>
        <p:nvSpPr>
          <p:cNvPr id="7" name="Oval 6"/>
          <p:cNvSpPr/>
          <p:nvPr/>
        </p:nvSpPr>
        <p:spPr>
          <a:xfrm>
            <a:off x="714348" y="342900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4000496" y="1142984"/>
            <a:ext cx="2928958" cy="2000264"/>
          </a:xfrm>
          <a:prstGeom prst="rect">
            <a:avLst/>
          </a:prstGeom>
          <a:noFill/>
          <a:ln w="9525">
            <a:noFill/>
            <a:miter lim="800000"/>
            <a:headEnd/>
            <a:tailEnd/>
          </a:ln>
        </p:spPr>
        <p:txBody>
          <a:bodyPr anchor="ctr"/>
          <a:lstStyle/>
          <a:p>
            <a:r>
              <a:rPr lang="en-ZA" sz="2000" dirty="0" smtClean="0">
                <a:solidFill>
                  <a:schemeClr val="tx2"/>
                </a:solidFill>
                <a:latin typeface="Verdana" pitchFamily="34" charset="0"/>
              </a:rPr>
              <a:t>Getting the software to do what it supposedly cannot do</a:t>
            </a:r>
            <a:endParaRPr lang="en-ZA" sz="2000"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faulty integration</a:t>
            </a:r>
          </a:p>
          <a:p>
            <a:r>
              <a:rPr lang="en-ZA" sz="2400" b="1" dirty="0" smtClean="0">
                <a:solidFill>
                  <a:schemeClr val="tx2"/>
                </a:solidFill>
                <a:latin typeface="Verdana" pitchFamily="34" charset="0"/>
              </a:rPr>
              <a:t>“</a:t>
            </a:r>
            <a:r>
              <a:rPr lang="en-ZA" sz="2400" b="1" i="1" dirty="0" smtClean="0">
                <a:solidFill>
                  <a:schemeClr val="tx2"/>
                </a:solidFill>
                <a:latin typeface="Verdana" pitchFamily="34" charset="0"/>
              </a:rPr>
              <a:t>The &amp;$%^#@% system lost my data</a:t>
            </a:r>
            <a:r>
              <a:rPr lang="en-ZA" sz="2400" b="1" dirty="0" smtClean="0">
                <a:solidFill>
                  <a:schemeClr val="tx2"/>
                </a:solidFill>
                <a:latin typeface="Verdana" pitchFamily="34" charset="0"/>
              </a:rPr>
              <a:t>”</a:t>
            </a:r>
            <a:endParaRPr lang="en-ZA" sz="2400" b="1" dirty="0">
              <a:solidFill>
                <a:schemeClr val="tx2"/>
              </a:solidFill>
              <a:latin typeface="Verdana" pitchFamily="34" charset="0"/>
            </a:endParaRPr>
          </a:p>
        </p:txBody>
      </p:sp>
      <p:pic>
        <p:nvPicPr>
          <p:cNvPr id="23554" name="Picture 2"/>
          <p:cNvPicPr>
            <a:picLocks noChangeAspect="1" noChangeArrowheads="1"/>
          </p:cNvPicPr>
          <p:nvPr/>
        </p:nvPicPr>
        <p:blipFill>
          <a:blip r:embed="rId3" cstate="print"/>
          <a:srcRect/>
          <a:stretch>
            <a:fillRect/>
          </a:stretch>
        </p:blipFill>
        <p:spPr bwMode="auto">
          <a:xfrm>
            <a:off x="1285852" y="1571612"/>
            <a:ext cx="6638925" cy="5133975"/>
          </a:xfrm>
          <a:prstGeom prst="rect">
            <a:avLst/>
          </a:prstGeom>
          <a:noFill/>
          <a:ln w="9525">
            <a:noFill/>
            <a:miter lim="800000"/>
            <a:headEnd/>
            <a:tailEnd/>
          </a:ln>
        </p:spPr>
      </p:pic>
      <p:sp>
        <p:nvSpPr>
          <p:cNvPr id="5" name="Oval 4"/>
          <p:cNvSpPr/>
          <p:nvPr/>
        </p:nvSpPr>
        <p:spPr>
          <a:xfrm>
            <a:off x="6143636" y="2857496"/>
            <a:ext cx="171451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So….  </a:t>
            </a:r>
          </a:p>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REALLY?</a:t>
            </a:r>
            <a:endParaRPr lang="en-ZA" sz="2400" b="1" dirty="0">
              <a:solidFill>
                <a:schemeClr val="tx2"/>
              </a:solidFill>
              <a:latin typeface="Verdana" pitchFamily="34" charset="0"/>
            </a:endParaRPr>
          </a:p>
        </p:txBody>
      </p:sp>
      <p:pic>
        <p:nvPicPr>
          <p:cNvPr id="32772" name="Picture 4"/>
          <p:cNvPicPr>
            <a:picLocks noChangeAspect="1" noChangeArrowheads="1"/>
          </p:cNvPicPr>
          <p:nvPr/>
        </p:nvPicPr>
        <p:blipFill>
          <a:blip r:embed="rId3" cstate="print"/>
          <a:srcRect/>
          <a:stretch>
            <a:fillRect/>
          </a:stretch>
        </p:blipFill>
        <p:spPr bwMode="auto">
          <a:xfrm>
            <a:off x="0" y="1428736"/>
            <a:ext cx="5857875" cy="2143125"/>
          </a:xfrm>
          <a:prstGeom prst="rect">
            <a:avLst/>
          </a:prstGeom>
          <a:noFill/>
          <a:ln w="9525">
            <a:noFill/>
            <a:miter lim="800000"/>
            <a:headEnd/>
            <a:tailEnd/>
          </a:ln>
        </p:spPr>
      </p:pic>
      <p:pic>
        <p:nvPicPr>
          <p:cNvPr id="32770" name="Picture 2"/>
          <p:cNvPicPr>
            <a:picLocks noChangeAspect="1" noChangeArrowheads="1"/>
          </p:cNvPicPr>
          <p:nvPr/>
        </p:nvPicPr>
        <p:blipFill>
          <a:blip r:embed="rId4" cstate="print"/>
          <a:srcRect/>
          <a:stretch>
            <a:fillRect/>
          </a:stretch>
        </p:blipFill>
        <p:spPr bwMode="auto">
          <a:xfrm>
            <a:off x="4000464" y="3000348"/>
            <a:ext cx="5143536" cy="38576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2000"/>
                                        <p:tgtEl>
                                          <p:spTgt spid="3277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2770"/>
                                        </p:tgtEl>
                                        <p:attrNameLst>
                                          <p:attrName>style.visibility</p:attrName>
                                        </p:attrNameLst>
                                      </p:cBhvr>
                                      <p:to>
                                        <p:strVal val="visible"/>
                                      </p:to>
                                    </p:set>
                                    <p:animEffect transition="in" filter="fade">
                                      <p:cBhvr>
                                        <p:cTn id="11"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Delete (scrap) or refurbish?</a:t>
            </a:r>
            <a:endParaRPr lang="en-ZA" sz="2400" b="1" dirty="0">
              <a:solidFill>
                <a:schemeClr val="tx2"/>
              </a:solidFill>
              <a:latin typeface="Verdana" pitchFamily="34" charset="0"/>
            </a:endParaRPr>
          </a:p>
        </p:txBody>
      </p:sp>
      <p:pic>
        <p:nvPicPr>
          <p:cNvPr id="4" name="Picture 3" descr="Platinum Place Before (12).JPG"/>
          <p:cNvPicPr/>
          <p:nvPr/>
        </p:nvPicPr>
        <p:blipFill>
          <a:blip r:embed="rId3" cstate="print"/>
          <a:stretch>
            <a:fillRect/>
          </a:stretch>
        </p:blipFill>
        <p:spPr>
          <a:xfrm flipH="1">
            <a:off x="285720" y="1643050"/>
            <a:ext cx="2857520" cy="2428892"/>
          </a:xfrm>
          <a:prstGeom prst="rect">
            <a:avLst/>
          </a:prstGeom>
        </p:spPr>
      </p:pic>
      <p:pic>
        <p:nvPicPr>
          <p:cNvPr id="5" name="Picture 4" descr="1st Floor 004.jpg"/>
          <p:cNvPicPr/>
          <p:nvPr/>
        </p:nvPicPr>
        <p:blipFill>
          <a:blip r:embed="rId4" cstate="print"/>
          <a:stretch>
            <a:fillRect/>
          </a:stretch>
        </p:blipFill>
        <p:spPr>
          <a:xfrm flipH="1">
            <a:off x="6000760" y="1643050"/>
            <a:ext cx="2928958" cy="2428892"/>
          </a:xfrm>
          <a:prstGeom prst="rect">
            <a:avLst/>
          </a:prstGeom>
        </p:spPr>
      </p:pic>
      <p:pic>
        <p:nvPicPr>
          <p:cNvPr id="7" name="Picture 6" descr="Site Manager 012.jpg"/>
          <p:cNvPicPr/>
          <p:nvPr/>
        </p:nvPicPr>
        <p:blipFill>
          <a:blip r:embed="rId5" cstate="print"/>
          <a:stretch>
            <a:fillRect/>
          </a:stretch>
        </p:blipFill>
        <p:spPr>
          <a:xfrm flipH="1">
            <a:off x="285719" y="4071942"/>
            <a:ext cx="2857520" cy="2143140"/>
          </a:xfrm>
          <a:prstGeom prst="rect">
            <a:avLst/>
          </a:prstGeom>
        </p:spPr>
      </p:pic>
      <p:pic>
        <p:nvPicPr>
          <p:cNvPr id="8" name="Picture 7" descr="Walling 006.jpg"/>
          <p:cNvPicPr/>
          <p:nvPr/>
        </p:nvPicPr>
        <p:blipFill>
          <a:blip r:embed="rId6" cstate="print"/>
          <a:stretch>
            <a:fillRect/>
          </a:stretch>
        </p:blipFill>
        <p:spPr>
          <a:xfrm>
            <a:off x="3143240" y="4071942"/>
            <a:ext cx="2857520" cy="2143140"/>
          </a:xfrm>
          <a:prstGeom prst="rect">
            <a:avLst/>
          </a:prstGeom>
        </p:spPr>
      </p:pic>
      <p:pic>
        <p:nvPicPr>
          <p:cNvPr id="9" name="Picture 8" descr="120 End Street Show Unit (3).JPG"/>
          <p:cNvPicPr/>
          <p:nvPr/>
        </p:nvPicPr>
        <p:blipFill>
          <a:blip r:embed="rId7" cstate="print"/>
          <a:stretch>
            <a:fillRect/>
          </a:stretch>
        </p:blipFill>
        <p:spPr>
          <a:xfrm>
            <a:off x="6000760" y="4071942"/>
            <a:ext cx="2928958" cy="2143140"/>
          </a:xfrm>
          <a:prstGeom prst="rect">
            <a:avLst/>
          </a:prstGeom>
        </p:spPr>
      </p:pic>
      <p:pic>
        <p:nvPicPr>
          <p:cNvPr id="10" name="Picture 3"/>
          <p:cNvPicPr>
            <a:picLocks noChangeAspect="1" noChangeArrowheads="1"/>
          </p:cNvPicPr>
          <p:nvPr/>
        </p:nvPicPr>
        <p:blipFill>
          <a:blip r:embed="rId8" cstate="print"/>
          <a:srcRect/>
          <a:stretch>
            <a:fillRect/>
          </a:stretch>
        </p:blipFill>
        <p:spPr bwMode="auto">
          <a:xfrm>
            <a:off x="3143240" y="1643050"/>
            <a:ext cx="2857520" cy="24276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1428736"/>
            <a:ext cx="9144000" cy="5429264"/>
          </a:xfrm>
          <a:prstGeom prst="rect">
            <a:avLst/>
          </a:prstGeom>
        </p:spPr>
      </p:pic>
      <p:sp>
        <p:nvSpPr>
          <p:cNvPr id="6" name="Title 1"/>
          <p:cNvSpPr txBox="1">
            <a:spLocks/>
          </p:cNvSpPr>
          <p:nvPr/>
        </p:nvSpPr>
        <p:spPr>
          <a:xfrm>
            <a:off x="395536" y="404664"/>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
        <p:nvSpPr>
          <p:cNvPr id="4" name="TextBox 3"/>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 iStock_000001873887Medium.jpg"/>
          <p:cNvPicPr>
            <a:picLocks noChangeAspect="1"/>
          </p:cNvPicPr>
          <p:nvPr/>
        </p:nvPicPr>
        <p:blipFill>
          <a:blip r:embed="rId3" cstate="print"/>
          <a:stretch>
            <a:fillRect/>
          </a:stretch>
        </p:blipFill>
        <p:spPr>
          <a:xfrm>
            <a:off x="1071538" y="1428736"/>
            <a:ext cx="2286016" cy="3076058"/>
          </a:xfrm>
          <a:prstGeom prst="rect">
            <a:avLst/>
          </a:prstGeom>
        </p:spPr>
      </p:pic>
      <p:pic>
        <p:nvPicPr>
          <p:cNvPr id="6" name="Picture 5" descr="Concorde in Flight Trimmed.jpg"/>
          <p:cNvPicPr>
            <a:picLocks noChangeAspect="1"/>
          </p:cNvPicPr>
          <p:nvPr/>
        </p:nvPicPr>
        <p:blipFill>
          <a:blip r:embed="rId4" cstate="print"/>
          <a:stretch>
            <a:fillRect/>
          </a:stretch>
        </p:blipFill>
        <p:spPr>
          <a:xfrm>
            <a:off x="3357554" y="1428736"/>
            <a:ext cx="4705350" cy="3076573"/>
          </a:xfrm>
          <a:prstGeom prst="rect">
            <a:avLst/>
          </a:prstGeom>
        </p:spPr>
      </p:pic>
      <p:pic>
        <p:nvPicPr>
          <p:cNvPr id="7" name="Picture 6" descr="Boeing 747 iStock_000002167694Medium Cropped.jpg"/>
          <p:cNvPicPr>
            <a:picLocks noChangeAspect="1"/>
          </p:cNvPicPr>
          <p:nvPr/>
        </p:nvPicPr>
        <p:blipFill>
          <a:blip r:embed="rId5" cstate="print"/>
          <a:stretch>
            <a:fillRect/>
          </a:stretch>
        </p:blipFill>
        <p:spPr>
          <a:xfrm>
            <a:off x="1071538" y="4500570"/>
            <a:ext cx="7000924" cy="2357430"/>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Is IT</a:t>
            </a:r>
            <a:r>
              <a:rPr kumimoji="0" lang="en-ZA" sz="2400" b="1" i="0" u="none" strike="noStrike" kern="1200" cap="none" spc="0" normalizeH="0" noProof="0" dirty="0" smtClean="0">
                <a:ln>
                  <a:noFill/>
                </a:ln>
                <a:solidFill>
                  <a:srgbClr val="002060"/>
                </a:solidFill>
                <a:effectLst/>
                <a:uLnTx/>
                <a:uFillTx/>
                <a:latin typeface="+mj-lt"/>
                <a:ea typeface="+mj-ea"/>
                <a:cs typeface="+mj-cs"/>
              </a:rPr>
              <a:t> </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moving so fast you cannot keep up?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0" y="1143000"/>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err="1">
                <a:solidFill>
                  <a:srgbClr val="002060"/>
                </a:solidFill>
                <a:latin typeface="Verdana" pitchFamily="34" charset="0"/>
              </a:rPr>
              <a:t>ERP</a:t>
            </a:r>
            <a:r>
              <a:rPr lang="en-US" sz="2400" b="1" dirty="0">
                <a:solidFill>
                  <a:srgbClr val="002060"/>
                </a:solidFill>
                <a:latin typeface="Verdana" pitchFamily="34" charset="0"/>
              </a:rPr>
              <a:t> failure</a:t>
            </a:r>
          </a:p>
          <a:p>
            <a:endParaRPr lang="en-US" sz="2400" b="1" dirty="0">
              <a:solidFill>
                <a:srgbClr val="002060"/>
              </a:solidFill>
              <a:latin typeface="Verdana" pitchFamily="34" charset="0"/>
            </a:endParaRPr>
          </a:p>
        </p:txBody>
      </p:sp>
      <p:sp>
        <p:nvSpPr>
          <p:cNvPr id="9" name="Rectangle 8"/>
          <p:cNvSpPr/>
          <p:nvPr/>
        </p:nvSpPr>
        <p:spPr>
          <a:xfrm>
            <a:off x="5357818" y="2285992"/>
            <a:ext cx="3786182" cy="45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57818" y="3071810"/>
            <a:ext cx="3786182" cy="3786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57818" y="3857628"/>
            <a:ext cx="3786182" cy="3000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57818" y="4572008"/>
            <a:ext cx="3786182" cy="228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57818" y="5357826"/>
            <a:ext cx="3786182" cy="1500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57818" y="6072206"/>
            <a:ext cx="3786182" cy="78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57818" y="1500174"/>
            <a:ext cx="3786182"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9904817">
            <a:off x="-244260" y="3383112"/>
            <a:ext cx="9579522" cy="1323439"/>
          </a:xfrm>
          <a:prstGeom prst="rect">
            <a:avLst/>
          </a:prstGeom>
          <a:solidFill>
            <a:schemeClr val="accent1"/>
          </a:solidFill>
        </p:spPr>
        <p:txBody>
          <a:bodyPr wrap="square" rtlCol="0">
            <a:spAutoFit/>
          </a:bodyPr>
          <a:lstStyle/>
          <a:p>
            <a:pPr algn="ctr"/>
            <a:r>
              <a:rPr lang="en-ZA" sz="4000" dirty="0" smtClean="0">
                <a:solidFill>
                  <a:schemeClr val="bg1"/>
                </a:solidFill>
              </a:rPr>
              <a:t>Weak content engineering is the most tangible factor causing failure</a:t>
            </a:r>
            <a:endParaRPr lang="en-US" sz="4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2000"/>
                                        <p:tgtEl>
                                          <p:spTgt spid="18"/>
                                        </p:tgtEl>
                                      </p:cBhvr>
                                    </p:animEffect>
                                    <p:set>
                                      <p:cBhvr>
                                        <p:cTn id="11" dur="1" fill="hold">
                                          <p:stCondLst>
                                            <p:cond delay="1999"/>
                                          </p:stCondLst>
                                        </p:cTn>
                                        <p:tgtEl>
                                          <p:spTgt spid="18"/>
                                        </p:tgtEl>
                                        <p:attrNameLst>
                                          <p:attrName>style.visibility</p:attrName>
                                        </p:attrNameLst>
                                      </p:cBhvr>
                                      <p:to>
                                        <p:strVal val="hidden"/>
                                      </p:to>
                                    </p:set>
                                  </p:childTnLst>
                                </p:cTn>
                              </p:par>
                            </p:childTnLst>
                          </p:cTn>
                        </p:par>
                        <p:par>
                          <p:cTn id="12" fill="hold">
                            <p:stCondLst>
                              <p:cond delay="4000"/>
                            </p:stCondLst>
                            <p:childTnLst>
                              <p:par>
                                <p:cTn id="13" presetID="10" presetClass="exit" presetSubtype="0" fill="hold" grpId="0" nodeType="afterEffect">
                                  <p:stCondLst>
                                    <p:cond delay="0"/>
                                  </p:stCondLst>
                                  <p:childTnLst>
                                    <p:animEffect transition="out" filter="fad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grpId="0" nodeType="after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par>
                          <p:cTn id="20" fill="hold">
                            <p:stCondLst>
                              <p:cond delay="8000"/>
                            </p:stCondLst>
                            <p:childTnLst>
                              <p:par>
                                <p:cTn id="21" presetID="10" presetClass="exit" presetSubtype="0" fill="hold" grpId="0" nodeType="afterEffect">
                                  <p:stCondLst>
                                    <p:cond delay="0"/>
                                  </p:stCondLst>
                                  <p:childTnLst>
                                    <p:animEffect transition="out" filter="fade">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childTnLst>
                          </p:cTn>
                        </p:par>
                        <p:par>
                          <p:cTn id="28" fill="hold">
                            <p:stCondLst>
                              <p:cond delay="12000"/>
                            </p:stCondLst>
                            <p:childTnLst>
                              <p:par>
                                <p:cTn id="29" presetID="10" presetClass="exit" presetSubtype="0" fill="hold" grpId="0" nodeType="after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par>
                          <p:cTn id="32" fill="hold">
                            <p:stCondLst>
                              <p:cond delay="14000"/>
                            </p:stCondLst>
                            <p:childTnLst>
                              <p:par>
                                <p:cTn id="33" presetID="10" presetClass="exit" presetSubtype="0" fill="hold" grpId="0" nodeType="afterEffect">
                                  <p:stCondLst>
                                    <p:cond delay="0"/>
                                  </p:stCondLst>
                                  <p:childTnLst>
                                    <p:animEffect transition="out" filter="fade">
                                      <p:cBhvr>
                                        <p:cTn id="34" dur="2000"/>
                                        <p:tgtEl>
                                          <p:spTgt spid="17"/>
                                        </p:tgtEl>
                                      </p:cBhvr>
                                    </p:animEffect>
                                    <p:set>
                                      <p:cBhvr>
                                        <p:cTn id="35" dur="1" fill="hold">
                                          <p:stCondLst>
                                            <p:cond delay="1999"/>
                                          </p:stCondLst>
                                        </p:cTn>
                                        <p:tgtEl>
                                          <p:spTgt spid="17"/>
                                        </p:tgtEl>
                                        <p:attrNameLst>
                                          <p:attrName>style.visibility</p:attrName>
                                        </p:attrNameLst>
                                      </p:cBhvr>
                                      <p:to>
                                        <p:strVal val="hidden"/>
                                      </p:to>
                                    </p:set>
                                  </p:childTnLst>
                                </p:cTn>
                              </p:par>
                            </p:childTnLst>
                          </p:cTn>
                        </p:par>
                        <p:par>
                          <p:cTn id="36" fill="hold">
                            <p:stCondLst>
                              <p:cond delay="16000"/>
                            </p:stCondLst>
                            <p:childTnLst>
                              <p:par>
                                <p:cTn id="37" presetID="2" presetClass="entr" presetSubtype="3"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9" grpId="0" animBg="1"/>
      <p:bldP spid="10" grpId="0" animBg="1"/>
      <p:bldP spid="11" grpId="0" animBg="1"/>
      <p:bldP spid="15" grpId="0" animBg="1"/>
      <p:bldP spid="16" grpId="0" animBg="1"/>
      <p:bldP spid="17" grpId="0" animBg="1"/>
      <p:bldP spid="18"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pic>
        <p:nvPicPr>
          <p:cNvPr id="11266" name="Picture 2"/>
          <p:cNvPicPr>
            <a:picLocks noChangeAspect="1" noChangeArrowheads="1"/>
          </p:cNvPicPr>
          <p:nvPr/>
        </p:nvPicPr>
        <p:blipFill>
          <a:blip r:embed="rId4" cstate="print"/>
          <a:srcRect/>
          <a:stretch>
            <a:fillRect/>
          </a:stretch>
        </p:blipFill>
        <p:spPr bwMode="auto">
          <a:xfrm>
            <a:off x="0" y="4429133"/>
            <a:ext cx="4258544" cy="24288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cstate="print"/>
          <a:srcRect/>
          <a:stretch>
            <a:fillRect/>
          </a:stretch>
        </p:blipFill>
        <p:spPr bwMode="auto">
          <a:xfrm>
            <a:off x="5095875" y="4171950"/>
            <a:ext cx="4048125" cy="2686050"/>
          </a:xfrm>
          <a:prstGeom prst="rect">
            <a:avLst/>
          </a:prstGeom>
          <a:noFill/>
          <a:ln w="9525">
            <a:noFill/>
            <a:miter lim="800000"/>
            <a:headEnd/>
            <a:tailEnd/>
          </a:ln>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Technology is only 5% of what causes failure</a:t>
            </a:r>
            <a:endParaRPr lang="en-US" sz="2400" b="1" dirty="0">
              <a:solidFill>
                <a:schemeClr val="tx2"/>
              </a:solidFill>
            </a:endParaRPr>
          </a:p>
        </p:txBody>
      </p:sp>
      <p:pic>
        <p:nvPicPr>
          <p:cNvPr id="4" name="Picture 3" descr="Application Error.jpg"/>
          <p:cNvPicPr>
            <a:picLocks noChangeAspect="1"/>
          </p:cNvPicPr>
          <p:nvPr/>
        </p:nvPicPr>
        <p:blipFill>
          <a:blip r:embed="rId4" cstate="print"/>
          <a:stretch>
            <a:fillRect/>
          </a:stretch>
        </p:blipFill>
        <p:spPr>
          <a:xfrm>
            <a:off x="1295400" y="2686050"/>
            <a:ext cx="6553200" cy="1485900"/>
          </a:xfrm>
          <a:prstGeom prst="rect">
            <a:avLst/>
          </a:prstGeom>
        </p:spPr>
      </p:pic>
      <p:pic>
        <p:nvPicPr>
          <p:cNvPr id="5" name="Picture 4" descr="End unresponsive program.jpg"/>
          <p:cNvPicPr>
            <a:picLocks noChangeAspect="1"/>
          </p:cNvPicPr>
          <p:nvPr/>
        </p:nvPicPr>
        <p:blipFill>
          <a:blip r:embed="rId5" cstate="print"/>
          <a:stretch>
            <a:fillRect/>
          </a:stretch>
        </p:blipFill>
        <p:spPr>
          <a:xfrm>
            <a:off x="2571750" y="2152650"/>
            <a:ext cx="4000500" cy="2552700"/>
          </a:xfrm>
          <a:prstGeom prst="rect">
            <a:avLst/>
          </a:prstGeom>
        </p:spPr>
      </p:pic>
      <p:pic>
        <p:nvPicPr>
          <p:cNvPr id="6" name="Picture 5" descr="Man Shouting at Computer iStock_000005307293Small.jpg"/>
          <p:cNvPicPr>
            <a:picLocks noChangeAspect="1"/>
          </p:cNvPicPr>
          <p:nvPr/>
        </p:nvPicPr>
        <p:blipFill>
          <a:blip r:embed="rId6" cstate="print"/>
          <a:stretch>
            <a:fillRect/>
          </a:stretch>
        </p:blipFill>
        <p:spPr>
          <a:xfrm>
            <a:off x="0" y="1428736"/>
            <a:ext cx="9144000" cy="5429264"/>
          </a:xfrm>
          <a:prstGeom prst="rect">
            <a:avLst/>
          </a:prstGeom>
        </p:spPr>
      </p:pic>
      <p:sp>
        <p:nvSpPr>
          <p:cNvPr id="8" name="TextBox 7"/>
          <p:cNvSpPr txBox="1"/>
          <p:nvPr/>
        </p:nvSpPr>
        <p:spPr>
          <a:xfrm>
            <a:off x="285720" y="1571612"/>
            <a:ext cx="5000660" cy="646331"/>
          </a:xfrm>
          <a:prstGeom prst="rect">
            <a:avLst/>
          </a:prstGeom>
          <a:noFill/>
        </p:spPr>
        <p:txBody>
          <a:bodyPr wrap="square" rtlCol="0">
            <a:spAutoFit/>
          </a:bodyPr>
          <a:lstStyle/>
          <a:p>
            <a:r>
              <a:rPr lang="en-ZA" b="1" dirty="0" smtClean="0">
                <a:solidFill>
                  <a:schemeClr val="tx2"/>
                </a:solidFill>
              </a:rPr>
              <a:t>Software defects CAN be prevented </a:t>
            </a:r>
          </a:p>
          <a:p>
            <a:r>
              <a:rPr lang="en-ZA" b="1" dirty="0" smtClean="0">
                <a:solidFill>
                  <a:schemeClr val="tx2"/>
                </a:solidFill>
              </a:rPr>
              <a:t>Take a stand</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105"/>
                                        </p:tgtEl>
                                        <p:attrNameLst>
                                          <p:attrName>style.visibility</p:attrName>
                                        </p:attrNameLst>
                                      </p:cBhvr>
                                      <p:to>
                                        <p:strVal val="visible"/>
                                      </p:to>
                                    </p:set>
                                    <p:animEffect transition="in" filter="fade">
                                      <p:cBhvr>
                                        <p:cTn id="15" dur="500"/>
                                        <p:tgtEl>
                                          <p:spTgt spid="4710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childTnLst>
                          </p:cTn>
                        </p:par>
                        <p:par>
                          <p:cTn id="20" fill="hold">
                            <p:stCondLst>
                              <p:cond delay="5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928662" y="1428736"/>
            <a:ext cx="7185548" cy="5267328"/>
          </a:xfrm>
          <a:prstGeom prst="rect">
            <a:avLst/>
          </a:prstGeom>
          <a:noFill/>
          <a:ln w="9525">
            <a:noFill/>
            <a:miter lim="800000"/>
            <a:headEnd/>
            <a:tailEnd/>
          </a:ln>
        </p:spPr>
      </p:pic>
      <p:sp>
        <p:nvSpPr>
          <p:cNvPr id="4"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IT people who lie</a:t>
            </a:r>
            <a:endParaRPr lang="en-US" sz="2400" b="1"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Laboratory</a:t>
            </a:r>
            <a:endParaRPr lang="en-ZA" sz="2400" b="1" dirty="0">
              <a:solidFill>
                <a:schemeClr val="tx2"/>
              </a:solidFill>
              <a:latin typeface="Verdana" pitchFamily="34" charset="0"/>
            </a:endParaRPr>
          </a:p>
        </p:txBody>
      </p:sp>
      <p:sp>
        <p:nvSpPr>
          <p:cNvPr id="4" name="TextBox 3"/>
          <p:cNvSpPr txBox="1"/>
          <p:nvPr/>
        </p:nvSpPr>
        <p:spPr>
          <a:xfrm>
            <a:off x="214282" y="1571612"/>
            <a:ext cx="4929222" cy="1477328"/>
          </a:xfrm>
          <a:prstGeom prst="rect">
            <a:avLst/>
          </a:prstGeom>
          <a:noFill/>
        </p:spPr>
        <p:txBody>
          <a:bodyPr wrap="square" rtlCol="0">
            <a:spAutoFit/>
          </a:bodyPr>
          <a:lstStyle/>
          <a:p>
            <a:r>
              <a:rPr lang="en-ZA" dirty="0" smtClean="0">
                <a:solidFill>
                  <a:srgbClr val="150C8E"/>
                </a:solidFill>
              </a:rPr>
              <a:t>A location where the real world is simulated on a statistically valid representative basis</a:t>
            </a:r>
          </a:p>
          <a:p>
            <a:endParaRPr lang="en-ZA" dirty="0" smtClean="0">
              <a:solidFill>
                <a:srgbClr val="150C8E"/>
              </a:solidFill>
            </a:endParaRPr>
          </a:p>
          <a:p>
            <a:r>
              <a:rPr lang="en-ZA" dirty="0" smtClean="0">
                <a:solidFill>
                  <a:srgbClr val="150C8E"/>
                </a:solidFill>
              </a:rPr>
              <a:t>ALL possible scenarios thoroughly tested</a:t>
            </a:r>
            <a:endParaRPr lang="en-US" dirty="0">
              <a:solidFill>
                <a:srgbClr val="150C8E"/>
              </a:solidFill>
            </a:endParaRPr>
          </a:p>
        </p:txBody>
      </p:sp>
      <p:pic>
        <p:nvPicPr>
          <p:cNvPr id="224259" name="Picture 3"/>
          <p:cNvPicPr>
            <a:picLocks noChangeAspect="1" noChangeArrowheads="1"/>
          </p:cNvPicPr>
          <p:nvPr/>
        </p:nvPicPr>
        <p:blipFill>
          <a:blip r:embed="rId3" cstate="print"/>
          <a:srcRect/>
          <a:stretch>
            <a:fillRect/>
          </a:stretch>
        </p:blipFill>
        <p:spPr bwMode="auto">
          <a:xfrm>
            <a:off x="5214942" y="1500174"/>
            <a:ext cx="3929058" cy="2714620"/>
          </a:xfrm>
          <a:prstGeom prst="rect">
            <a:avLst/>
          </a:prstGeom>
          <a:noFill/>
          <a:ln w="9525">
            <a:noFill/>
            <a:miter lim="800000"/>
            <a:headEnd/>
            <a:tailEnd/>
          </a:ln>
        </p:spPr>
      </p:pic>
      <p:pic>
        <p:nvPicPr>
          <p:cNvPr id="224258" name="Picture 2"/>
          <p:cNvPicPr>
            <a:picLocks noChangeAspect="1" noChangeArrowheads="1"/>
          </p:cNvPicPr>
          <p:nvPr/>
        </p:nvPicPr>
        <p:blipFill>
          <a:blip r:embed="rId4" cstate="print"/>
          <a:srcRect/>
          <a:stretch>
            <a:fillRect/>
          </a:stretch>
        </p:blipFill>
        <p:spPr bwMode="auto">
          <a:xfrm>
            <a:off x="2732094" y="3281788"/>
            <a:ext cx="2482848" cy="3576212"/>
          </a:xfrm>
          <a:prstGeom prst="rect">
            <a:avLst/>
          </a:prstGeom>
          <a:noFill/>
          <a:ln w="9525">
            <a:noFill/>
            <a:miter lim="800000"/>
            <a:headEnd/>
            <a:tailEnd/>
          </a:ln>
          <a:effectLst/>
        </p:spPr>
      </p:pic>
      <p:pic>
        <p:nvPicPr>
          <p:cNvPr id="2" name="Picture 3"/>
          <p:cNvPicPr>
            <a:picLocks noChangeAspect="1" noChangeArrowheads="1"/>
          </p:cNvPicPr>
          <p:nvPr/>
        </p:nvPicPr>
        <p:blipFill>
          <a:blip r:embed="rId5" cstate="print"/>
          <a:srcRect/>
          <a:stretch>
            <a:fillRect/>
          </a:stretch>
        </p:blipFill>
        <p:spPr bwMode="auto">
          <a:xfrm>
            <a:off x="5214942" y="4203700"/>
            <a:ext cx="3929058" cy="2654300"/>
          </a:xfrm>
          <a:prstGeom prst="rect">
            <a:avLst/>
          </a:prstGeom>
          <a:noFill/>
          <a:ln w="9525">
            <a:noFill/>
            <a:miter lim="800000"/>
            <a:headEnd/>
            <a:tailEnd/>
          </a:ln>
          <a:effectLst/>
        </p:spPr>
      </p:pic>
      <p:pic>
        <p:nvPicPr>
          <p:cNvPr id="224260" name="Picture 4"/>
          <p:cNvPicPr>
            <a:picLocks noChangeAspect="1" noChangeArrowheads="1"/>
          </p:cNvPicPr>
          <p:nvPr/>
        </p:nvPicPr>
        <p:blipFill>
          <a:blip r:embed="rId6" cstate="print"/>
          <a:srcRect/>
          <a:stretch>
            <a:fillRect/>
          </a:stretch>
        </p:blipFill>
        <p:spPr bwMode="auto">
          <a:xfrm>
            <a:off x="285720" y="3286125"/>
            <a:ext cx="2445711" cy="3571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2000"/>
                                        <p:tgtEl>
                                          <p:spTgt spid="22425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24260"/>
                                        </p:tgtEl>
                                        <p:attrNameLst>
                                          <p:attrName>style.visibility</p:attrName>
                                        </p:attrNameLst>
                                      </p:cBhvr>
                                      <p:to>
                                        <p:strVal val="visible"/>
                                      </p:to>
                                    </p:set>
                                    <p:animEffect transition="in" filter="fade">
                                      <p:cBhvr>
                                        <p:cTn id="19" dur="2000"/>
                                        <p:tgtEl>
                                          <p:spTgt spid="224260"/>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24259"/>
                                        </p:tgtEl>
                                        <p:attrNameLst>
                                          <p:attrName>style.visibility</p:attrName>
                                        </p:attrNameLst>
                                      </p:cBhvr>
                                      <p:to>
                                        <p:strVal val="visible"/>
                                      </p:to>
                                    </p:set>
                                    <p:animEffect transition="in" filter="fade">
                                      <p:cBhvr>
                                        <p:cTn id="23" dur="2000"/>
                                        <p:tgtEl>
                                          <p:spTgt spid="22425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The Business Intelligence</a:t>
            </a:r>
          </a:p>
          <a:p>
            <a:r>
              <a:rPr lang="en-ZA" sz="2400" b="1" dirty="0" smtClean="0">
                <a:solidFill>
                  <a:srgbClr val="002060"/>
                </a:solidFill>
              </a:rPr>
              <a:t>and </a:t>
            </a:r>
            <a:r>
              <a:rPr lang="en-ZA" sz="2400" b="1" dirty="0" err="1" smtClean="0">
                <a:solidFill>
                  <a:srgbClr val="002060"/>
                </a:solidFill>
              </a:rPr>
              <a:t>ERP</a:t>
            </a:r>
            <a:r>
              <a:rPr lang="en-ZA" sz="2400" b="1" dirty="0" smtClean="0">
                <a:solidFill>
                  <a:srgbClr val="002060"/>
                </a:solidFill>
              </a:rPr>
              <a:t> challenge</a:t>
            </a:r>
          </a:p>
        </p:txBody>
      </p:sp>
      <p:sp>
        <p:nvSpPr>
          <p:cNvPr id="8" name="TextBox 7"/>
          <p:cNvSpPr txBox="1"/>
          <p:nvPr/>
        </p:nvSpPr>
        <p:spPr>
          <a:xfrm>
            <a:off x="500034" y="1714488"/>
            <a:ext cx="5857916" cy="4247317"/>
          </a:xfrm>
          <a:prstGeom prst="rect">
            <a:avLst/>
          </a:prstGeom>
          <a:noFill/>
        </p:spPr>
        <p:txBody>
          <a:bodyPr wrap="square" rtlCol="0">
            <a:spAutoFit/>
          </a:bodyPr>
          <a:lstStyle/>
          <a:p>
            <a:pPr>
              <a:buFont typeface="Wingdings" pitchFamily="2" charset="2"/>
              <a:buChar char="Ø"/>
            </a:pPr>
            <a:r>
              <a:rPr lang="en-ZA" dirty="0" smtClean="0">
                <a:solidFill>
                  <a:srgbClr val="002060"/>
                </a:solidFill>
              </a:rPr>
              <a:t>Most businesses are NOT making better decisions than they did five years ago despite substantial BI investments -- Gartner 2006</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19 out of 20 </a:t>
            </a:r>
            <a:r>
              <a:rPr lang="en-ZA" dirty="0" err="1" smtClean="0">
                <a:solidFill>
                  <a:srgbClr val="002060"/>
                </a:solidFill>
              </a:rPr>
              <a:t>ERP</a:t>
            </a:r>
            <a:r>
              <a:rPr lang="en-ZA" dirty="0" smtClean="0">
                <a:solidFill>
                  <a:srgbClr val="002060"/>
                </a:solidFill>
              </a:rPr>
              <a:t> implementations do not deliver what was promised” – Financial Mail 2003</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50% of </a:t>
            </a:r>
            <a:r>
              <a:rPr lang="en-ZA" dirty="0" err="1" smtClean="0">
                <a:solidFill>
                  <a:srgbClr val="002060"/>
                </a:solidFill>
              </a:rPr>
              <a:t>ERP</a:t>
            </a:r>
            <a:r>
              <a:rPr lang="en-ZA" dirty="0" smtClean="0">
                <a:solidFill>
                  <a:srgbClr val="002060"/>
                </a:solidFill>
              </a:rPr>
              <a:t> projects fail – Gartner</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Precision strategic content engineering</a:t>
            </a:r>
          </a:p>
          <a:p>
            <a:pPr>
              <a:buFont typeface="Wingdings" pitchFamily="2" charset="2"/>
              <a:buChar char="Ø"/>
            </a:pPr>
            <a:endParaRPr lang="en-ZA" dirty="0" smtClean="0">
              <a:solidFill>
                <a:srgbClr val="002060"/>
              </a:solidFill>
            </a:endParaRPr>
          </a:p>
          <a:p>
            <a:pPr lvl="1"/>
            <a:r>
              <a:rPr lang="en-ZA" dirty="0" smtClean="0">
                <a:solidFill>
                  <a:srgbClr val="002060"/>
                </a:solidFill>
                <a:sym typeface="Wingdings" pitchFamily="2" charset="2"/>
              </a:rPr>
              <a:t> THE MISSING LINK</a:t>
            </a:r>
            <a:endParaRPr lang="en-ZA" dirty="0" smtClean="0">
              <a:solidFill>
                <a:srgbClr val="002060"/>
              </a:solidFill>
            </a:endParaRP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 HUGE OPPORTUNITY</a:t>
            </a:r>
            <a:endParaRPr lang="en-US" dirty="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6180302" y="1547813"/>
            <a:ext cx="2826775" cy="1881187"/>
          </a:xfrm>
          <a:prstGeom prst="rect">
            <a:avLst/>
          </a:prstGeom>
          <a:noFill/>
          <a:ln w="9525">
            <a:noFill/>
            <a:miter lim="800000"/>
            <a:headEnd/>
            <a:tailEnd/>
          </a:ln>
        </p:spPr>
      </p:pic>
      <p:sp>
        <p:nvSpPr>
          <p:cNvPr id="6" name="Oval 5"/>
          <p:cNvSpPr/>
          <p:nvPr/>
        </p:nvSpPr>
        <p:spPr>
          <a:xfrm>
            <a:off x="428596" y="4357694"/>
            <a:ext cx="5214974"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2000"/>
                                        <p:tgtEl>
                                          <p:spTgt spid="8">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2000"/>
                                        <p:tgtEl>
                                          <p:spTgt spid="8">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fade">
                                      <p:cBhvr>
                                        <p:cTn id="31" dur="2000"/>
                                        <p:tgtEl>
                                          <p:spTgt spid="8">
                                            <p:txEl>
                                              <p:pRg st="10" end="10"/>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214313" y="1643063"/>
            <a:ext cx="8582025" cy="5000625"/>
          </a:xfrm>
          <a:prstGeom prst="rect">
            <a:avLst/>
          </a:prstGeom>
          <a:noFill/>
          <a:ln w="9525">
            <a:noFill/>
            <a:miter lim="800000"/>
            <a:headEnd/>
            <a:tailEnd/>
          </a:ln>
        </p:spPr>
      </p:pic>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exceptionally BAD practice</a:t>
            </a:r>
            <a:endParaRPr lang="en-US" sz="2400" b="1" dirty="0">
              <a:solidFill>
                <a:schemeClr val="tx2"/>
              </a:solidFill>
              <a:latin typeface="Verdana" pitchFamily="34" charset="0"/>
            </a:endParaRPr>
          </a:p>
        </p:txBody>
      </p:sp>
      <p:graphicFrame>
        <p:nvGraphicFramePr>
          <p:cNvPr id="17" name="Table 16"/>
          <p:cNvGraphicFramePr>
            <a:graphicFrameLocks noGrp="1"/>
          </p:cNvGraphicFramePr>
          <p:nvPr/>
        </p:nvGraphicFramePr>
        <p:xfrm>
          <a:off x="4429125" y="1474788"/>
          <a:ext cx="4714876" cy="5383530"/>
        </p:xfrm>
        <a:graphic>
          <a:graphicData uri="http://schemas.openxmlformats.org/drawingml/2006/table">
            <a:tbl>
              <a:tblPr/>
              <a:tblGrid>
                <a:gridCol w="737180"/>
                <a:gridCol w="3977696"/>
              </a:tblGrid>
              <a:tr h="282490">
                <a:tc>
                  <a:txBody>
                    <a:bodyPr/>
                    <a:lstStyle/>
                    <a:p>
                      <a:pPr algn="l" fontAlgn="b"/>
                      <a:r>
                        <a:rPr lang="en-US" sz="1800" b="1" i="0" u="none" strike="noStrike" dirty="0">
                          <a:solidFill>
                            <a:srgbClr val="000000"/>
                          </a:solidFill>
                          <a:latin typeface="Calibri"/>
                        </a:rPr>
                        <a:t>500528</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Waste Material Consumed</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500530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external materials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500540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own materials</a:t>
                      </a:r>
                    </a:p>
                  </a:txBody>
                  <a:tcPr marL="9525" marR="9525" marT="9525" marB="0">
                    <a:lnL>
                      <a:noFill/>
                    </a:lnL>
                    <a:lnR>
                      <a:noFill/>
                    </a:lnR>
                    <a:lnT>
                      <a:noFill/>
                    </a:lnT>
                    <a:lnB>
                      <a:noFill/>
                    </a:lnB>
                    <a:solidFill>
                      <a:schemeClr val="bg1"/>
                    </a:solidFill>
                  </a:tcPr>
                </a:tc>
              </a:tr>
              <a:tr h="555500">
                <a:tc>
                  <a:txBody>
                    <a:bodyPr/>
                    <a:lstStyle/>
                    <a:p>
                      <a:pPr algn="l" fontAlgn="b"/>
                      <a:r>
                        <a:rPr lang="en-US" sz="1800" b="1" i="0" u="none" strike="noStrike">
                          <a:solidFill>
                            <a:srgbClr val="000000"/>
                          </a:solidFill>
                          <a:latin typeface="Calibri"/>
                        </a:rPr>
                        <a:t>500550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Losses - inventory variance -consignment sale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Clothing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Equipment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Sand &amp; Stone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Scraper Rope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Scrapers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Services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Signs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Skips &amp; Cages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Finished Goods Inventory Offset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Smelting &amp; Refining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Production Order Settlement - Variance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Other</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Sections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Steel Sheets &amp; Plates</a:t>
                      </a:r>
                    </a:p>
                  </a:txBody>
                  <a:tcPr marL="9525" marR="9525" marT="9525" marB="0">
                    <a:lnL>
                      <a:noFill/>
                    </a:lnL>
                    <a:lnR>
                      <a:noFill/>
                    </a:lnR>
                    <a:lnT>
                      <a:noFill/>
                    </a:lnT>
                    <a:lnB>
                      <a:noFill/>
                    </a:lnB>
                    <a:solidFill>
                      <a:schemeClr val="bg1"/>
                    </a:solidFill>
                  </a:tcPr>
                </a:tc>
              </a:tr>
            </a:tbl>
          </a:graphicData>
        </a:graphic>
      </p:graphicFrame>
      <p:sp>
        <p:nvSpPr>
          <p:cNvPr id="18" name="Rectangle 17"/>
          <p:cNvSpPr/>
          <p:nvPr/>
        </p:nvSpPr>
        <p:spPr>
          <a:xfrm>
            <a:off x="4357688" y="342900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357688" y="48577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357688" y="42862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a:spLocks noChangeArrowheads="1"/>
          </p:cNvSpPr>
          <p:nvPr/>
        </p:nvSpPr>
        <p:spPr bwMode="auto">
          <a:xfrm>
            <a:off x="214313" y="1571625"/>
            <a:ext cx="3643312" cy="646113"/>
          </a:xfrm>
          <a:prstGeom prst="rect">
            <a:avLst/>
          </a:prstGeom>
          <a:noFill/>
          <a:ln w="9525">
            <a:noFill/>
            <a:miter lim="800000"/>
            <a:headEnd/>
            <a:tailEnd/>
          </a:ln>
        </p:spPr>
        <p:txBody>
          <a:bodyPr>
            <a:spAutoFit/>
          </a:bodyPr>
          <a:lstStyle/>
          <a:p>
            <a:r>
              <a:rPr lang="en-ZA" b="1">
                <a:latin typeface="Verdana" pitchFamily="34" charset="0"/>
              </a:rPr>
              <a:t>Huge impact on integration, reporting, etc</a:t>
            </a:r>
            <a:endParaRPr lang="en-US" b="1">
              <a:latin typeface="Verdana" pitchFamily="34" charset="0"/>
            </a:endParaRPr>
          </a:p>
        </p:txBody>
      </p:sp>
      <p:pic>
        <p:nvPicPr>
          <p:cNvPr id="10" name="Picture 9" descr="Plate of spaghetti 03072009.jpg"/>
          <p:cNvPicPr>
            <a:picLocks noChangeAspect="1"/>
          </p:cNvPicPr>
          <p:nvPr/>
        </p:nvPicPr>
        <p:blipFill>
          <a:blip r:embed="rId4" cstate="print"/>
          <a:srcRect/>
          <a:stretch>
            <a:fillRect/>
          </a:stretch>
        </p:blipFill>
        <p:spPr bwMode="auto">
          <a:xfrm>
            <a:off x="642938" y="2214563"/>
            <a:ext cx="3214687" cy="2262187"/>
          </a:xfrm>
          <a:prstGeom prst="rect">
            <a:avLst/>
          </a:prstGeom>
          <a:noFill/>
          <a:ln w="9525">
            <a:noFill/>
            <a:miter lim="800000"/>
            <a:headEnd/>
            <a:tailEnd/>
          </a:ln>
        </p:spPr>
      </p:pic>
      <p:pic>
        <p:nvPicPr>
          <p:cNvPr id="11" name="Picture 10" descr="Tangled Wires iStock_000007154954Small.jpg"/>
          <p:cNvPicPr>
            <a:picLocks noChangeAspect="1"/>
          </p:cNvPicPr>
          <p:nvPr/>
        </p:nvPicPr>
        <p:blipFill>
          <a:blip r:embed="rId5" cstate="print"/>
          <a:srcRect/>
          <a:stretch>
            <a:fillRect/>
          </a:stretch>
        </p:blipFill>
        <p:spPr bwMode="auto">
          <a:xfrm>
            <a:off x="642938" y="4500563"/>
            <a:ext cx="3214687" cy="2035175"/>
          </a:xfrm>
          <a:prstGeom prst="rect">
            <a:avLst/>
          </a:prstGeom>
          <a:noFill/>
          <a:ln w="9525">
            <a:noFill/>
            <a:miter lim="800000"/>
            <a:headEnd/>
            <a:tailEnd/>
          </a:ln>
        </p:spPr>
      </p:pic>
      <p:sp>
        <p:nvSpPr>
          <p:cNvPr id="12" name="Rectangle 11"/>
          <p:cNvSpPr/>
          <p:nvPr/>
        </p:nvSpPr>
        <p:spPr>
          <a:xfrm>
            <a:off x="4357686" y="5429266"/>
            <a:ext cx="2928958"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9" grpId="0"/>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Precision ordered data</a:t>
            </a:r>
          </a:p>
          <a:p>
            <a:r>
              <a:rPr lang="en-ZA" sz="2400" b="1" dirty="0" smtClean="0">
                <a:solidFill>
                  <a:schemeClr val="tx2"/>
                </a:solidFill>
                <a:latin typeface="Verdana" pitchFamily="34" charset="0"/>
              </a:rPr>
              <a:t>Versus …</a:t>
            </a:r>
            <a:endParaRPr lang="en-US" sz="2400" b="1" dirty="0">
              <a:solidFill>
                <a:schemeClr val="tx2"/>
              </a:solidFill>
              <a:latin typeface="Verdana" pitchFamily="34" charset="0"/>
            </a:endParaRPr>
          </a:p>
        </p:txBody>
      </p:sp>
      <p:pic>
        <p:nvPicPr>
          <p:cNvPr id="43010" name="Picture 2"/>
          <p:cNvPicPr>
            <a:picLocks noChangeAspect="1" noChangeArrowheads="1"/>
          </p:cNvPicPr>
          <p:nvPr/>
        </p:nvPicPr>
        <p:blipFill>
          <a:blip r:embed="rId3" cstate="print"/>
          <a:srcRect/>
          <a:stretch>
            <a:fillRect/>
          </a:stretch>
        </p:blipFill>
        <p:spPr bwMode="auto">
          <a:xfrm>
            <a:off x="1857356" y="3571876"/>
            <a:ext cx="4714907" cy="3143272"/>
          </a:xfrm>
          <a:prstGeom prst="rect">
            <a:avLst/>
          </a:prstGeom>
          <a:noFill/>
          <a:ln w="9525">
            <a:noFill/>
            <a:miter lim="800000"/>
            <a:headEnd/>
            <a:tailEnd/>
          </a:ln>
        </p:spPr>
      </p:pic>
      <p:pic>
        <p:nvPicPr>
          <p:cNvPr id="34817" name="Picture 1"/>
          <p:cNvPicPr>
            <a:picLocks noChangeAspect="1" noChangeArrowheads="1"/>
          </p:cNvPicPr>
          <p:nvPr/>
        </p:nvPicPr>
        <p:blipFill>
          <a:blip r:embed="rId4" cstate="print"/>
          <a:srcRect/>
          <a:stretch>
            <a:fillRect/>
          </a:stretch>
        </p:blipFill>
        <p:spPr bwMode="auto">
          <a:xfrm>
            <a:off x="185720" y="3236343"/>
            <a:ext cx="1885950" cy="3621657"/>
          </a:xfrm>
          <a:prstGeom prst="rect">
            <a:avLst/>
          </a:prstGeom>
          <a:noFill/>
          <a:ln w="9525">
            <a:noFill/>
            <a:miter lim="800000"/>
            <a:headEnd/>
            <a:tailEnd/>
          </a:ln>
        </p:spPr>
      </p:pic>
      <p:pic>
        <p:nvPicPr>
          <p:cNvPr id="34818" name="Picture 2"/>
          <p:cNvPicPr>
            <a:picLocks noChangeAspect="1" noChangeArrowheads="1"/>
          </p:cNvPicPr>
          <p:nvPr/>
        </p:nvPicPr>
        <p:blipFill>
          <a:blip r:embed="rId5" cstate="print"/>
          <a:srcRect/>
          <a:stretch>
            <a:fillRect/>
          </a:stretch>
        </p:blipFill>
        <p:spPr bwMode="auto">
          <a:xfrm flipH="1">
            <a:off x="6572264" y="3571876"/>
            <a:ext cx="2476496" cy="1541969"/>
          </a:xfrm>
          <a:prstGeom prst="rect">
            <a:avLst/>
          </a:prstGeom>
          <a:noFill/>
          <a:ln w="9525">
            <a:noFill/>
            <a:miter lim="800000"/>
            <a:headEnd/>
            <a:tailEnd/>
          </a:ln>
        </p:spPr>
      </p:pic>
      <p:pic>
        <p:nvPicPr>
          <p:cNvPr id="34819" name="Picture 3"/>
          <p:cNvPicPr>
            <a:picLocks noChangeAspect="1" noChangeArrowheads="1"/>
          </p:cNvPicPr>
          <p:nvPr/>
        </p:nvPicPr>
        <p:blipFill>
          <a:blip r:embed="rId6" cstate="print"/>
          <a:srcRect/>
          <a:stretch>
            <a:fillRect/>
          </a:stretch>
        </p:blipFill>
        <p:spPr bwMode="auto">
          <a:xfrm flipH="1">
            <a:off x="6572298" y="5113858"/>
            <a:ext cx="2500296" cy="1601290"/>
          </a:xfrm>
          <a:prstGeom prst="rect">
            <a:avLst/>
          </a:prstGeom>
          <a:noFill/>
          <a:ln w="9525">
            <a:noFill/>
            <a:miter lim="800000"/>
            <a:headEnd/>
            <a:tailEnd/>
          </a:ln>
        </p:spPr>
      </p:pic>
      <p:pic>
        <p:nvPicPr>
          <p:cNvPr id="34820" name="Picture 4"/>
          <p:cNvPicPr>
            <a:picLocks noChangeAspect="1" noChangeArrowheads="1"/>
          </p:cNvPicPr>
          <p:nvPr/>
        </p:nvPicPr>
        <p:blipFill>
          <a:blip r:embed="rId7" cstate="print"/>
          <a:srcRect/>
          <a:stretch>
            <a:fillRect/>
          </a:stretch>
        </p:blipFill>
        <p:spPr bwMode="auto">
          <a:xfrm>
            <a:off x="5500694" y="1500174"/>
            <a:ext cx="3071834" cy="2050304"/>
          </a:xfrm>
          <a:prstGeom prst="rect">
            <a:avLst/>
          </a:prstGeom>
          <a:noFill/>
          <a:ln w="9525">
            <a:noFill/>
            <a:miter lim="800000"/>
            <a:headEnd/>
            <a:tailEnd/>
          </a:ln>
        </p:spPr>
      </p:pic>
      <p:pic>
        <p:nvPicPr>
          <p:cNvPr id="34821" name="Picture 5"/>
          <p:cNvPicPr>
            <a:picLocks noChangeAspect="1" noChangeArrowheads="1"/>
          </p:cNvPicPr>
          <p:nvPr/>
        </p:nvPicPr>
        <p:blipFill>
          <a:blip r:embed="rId8" cstate="print"/>
          <a:srcRect/>
          <a:stretch>
            <a:fillRect/>
          </a:stretch>
        </p:blipFill>
        <p:spPr bwMode="auto">
          <a:xfrm>
            <a:off x="2071670" y="1500174"/>
            <a:ext cx="3467100"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2000"/>
                                        <p:tgtEl>
                                          <p:spTgt spid="348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820"/>
                                        </p:tgtEl>
                                        <p:attrNameLst>
                                          <p:attrName>style.visibility</p:attrName>
                                        </p:attrNameLst>
                                      </p:cBhvr>
                                      <p:to>
                                        <p:strVal val="visible"/>
                                      </p:to>
                                    </p:set>
                                    <p:animEffect transition="in" filter="fade">
                                      <p:cBhvr>
                                        <p:cTn id="11" dur="2000"/>
                                        <p:tgtEl>
                                          <p:spTgt spid="3482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fade">
                                      <p:cBhvr>
                                        <p:cTn id="15" dur="2000"/>
                                        <p:tgtEl>
                                          <p:spTgt spid="3481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4819"/>
                                        </p:tgtEl>
                                        <p:attrNameLst>
                                          <p:attrName>style.visibility</p:attrName>
                                        </p:attrNameLst>
                                      </p:cBhvr>
                                      <p:to>
                                        <p:strVal val="visible"/>
                                      </p:to>
                                    </p:set>
                                    <p:animEffect transition="in" filter="fade">
                                      <p:cBhvr>
                                        <p:cTn id="19" dur="2000"/>
                                        <p:tgtEl>
                                          <p:spTgt spid="348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010"/>
                                        </p:tgtEl>
                                        <p:attrNameLst>
                                          <p:attrName>style.visibility</p:attrName>
                                        </p:attrNameLst>
                                      </p:cBhvr>
                                      <p:to>
                                        <p:strVal val="visible"/>
                                      </p:to>
                                    </p:set>
                                    <p:animEffect transition="in" filter="fade">
                                      <p:cBhvr>
                                        <p:cTn id="24" dur="2000"/>
                                        <p:tgtEl>
                                          <p:spTgt spid="430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4817"/>
                                        </p:tgtEl>
                                        <p:attrNameLst>
                                          <p:attrName>style.visibility</p:attrName>
                                        </p:attrNameLst>
                                      </p:cBhvr>
                                      <p:to>
                                        <p:strVal val="visible"/>
                                      </p:to>
                                    </p:set>
                                    <p:animEffect transition="in" filter="fade">
                                      <p:cBhvr>
                                        <p:cTn id="28" dur="2000"/>
                                        <p:tgtEl>
                                          <p:spTgt spid="3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1428750"/>
            <a:ext cx="9144000" cy="5429250"/>
          </a:xfrm>
          <a:prstGeom prst="rect">
            <a:avLst/>
          </a:prstGeom>
          <a:noFill/>
          <a:ln w="9525">
            <a:noFill/>
            <a:miter lim="800000"/>
            <a:headEnd/>
            <a:tailEnd/>
          </a:ln>
        </p:spPr>
      </p:pic>
      <p:pic>
        <p:nvPicPr>
          <p:cNvPr id="46083" name="Picture 2"/>
          <p:cNvPicPr>
            <a:picLocks noChangeAspect="1" noChangeArrowheads="1"/>
          </p:cNvPicPr>
          <p:nvPr/>
        </p:nvPicPr>
        <p:blipFill>
          <a:blip r:embed="rId4" cstate="print"/>
          <a:srcRect/>
          <a:stretch>
            <a:fillRect/>
          </a:stretch>
        </p:blipFill>
        <p:spPr bwMode="auto">
          <a:xfrm>
            <a:off x="6029325" y="2786063"/>
            <a:ext cx="3114675" cy="4067175"/>
          </a:xfrm>
          <a:prstGeom prst="rect">
            <a:avLst/>
          </a:prstGeom>
          <a:noFill/>
          <a:ln w="9525">
            <a:noFill/>
            <a:miter lim="800000"/>
            <a:headEnd/>
            <a:tailEnd/>
          </a:ln>
        </p:spPr>
      </p:pic>
      <p:sp>
        <p:nvSpPr>
          <p:cNvPr id="46084" name="TextBox 5"/>
          <p:cNvSpPr txBox="1">
            <a:spLocks noChangeArrowheads="1"/>
          </p:cNvSpPr>
          <p:nvPr/>
        </p:nvSpPr>
        <p:spPr bwMode="auto">
          <a:xfrm>
            <a:off x="5929313" y="1785938"/>
            <a:ext cx="3214687" cy="923925"/>
          </a:xfrm>
          <a:prstGeom prst="rect">
            <a:avLst/>
          </a:prstGeom>
          <a:solidFill>
            <a:schemeClr val="accent1"/>
          </a:solidFill>
          <a:ln w="9525">
            <a:noFill/>
            <a:miter lim="800000"/>
            <a:headEnd/>
            <a:tailEnd/>
          </a:ln>
        </p:spPr>
        <p:txBody>
          <a:bodyPr>
            <a:spAutoFit/>
          </a:bodyPr>
          <a:lstStyle/>
          <a:p>
            <a:pPr algn="ctr"/>
            <a:r>
              <a:rPr lang="en-US" b="1" dirty="0">
                <a:solidFill>
                  <a:srgbClr val="FF0000"/>
                </a:solidFill>
                <a:latin typeface="Verdana" pitchFamily="34" charset="0"/>
              </a:rPr>
              <a:t>Example of simple hierarchically structured data table</a:t>
            </a:r>
          </a:p>
        </p:txBody>
      </p:sp>
      <p:sp>
        <p:nvSpPr>
          <p:cNvPr id="46085"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From </a:t>
            </a:r>
            <a:r>
              <a:rPr lang="en-US" sz="2400" b="1" dirty="0" smtClean="0">
                <a:solidFill>
                  <a:srgbClr val="002060"/>
                </a:solidFill>
                <a:latin typeface="Verdana" pitchFamily="34" charset="0"/>
              </a:rPr>
              <a:t>chaos to order</a:t>
            </a:r>
            <a:endParaRPr lang="en-US" sz="2400" b="1" dirty="0">
              <a:solidFill>
                <a:srgbClr val="002060"/>
              </a:solidFill>
              <a:latin typeface="Verdana" pitchFamily="34" charset="0"/>
            </a:endParaRPr>
          </a:p>
        </p:txBody>
      </p:sp>
      <p:pic>
        <p:nvPicPr>
          <p:cNvPr id="8" name="Picture 7" descr="Orderly Cables iStock_000004693523Small.jpg"/>
          <p:cNvPicPr>
            <a:picLocks noChangeAspect="1"/>
          </p:cNvPicPr>
          <p:nvPr/>
        </p:nvPicPr>
        <p:blipFill>
          <a:blip r:embed="rId5" cstate="print"/>
          <a:srcRect/>
          <a:stretch>
            <a:fillRect/>
          </a:stretch>
        </p:blipFill>
        <p:spPr bwMode="auto">
          <a:xfrm>
            <a:off x="0" y="4433888"/>
            <a:ext cx="3643313" cy="2424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4"/>
                                        </p:tgtEl>
                                        <p:attrNameLst>
                                          <p:attrName>style.visibility</p:attrName>
                                        </p:attrNameLst>
                                      </p:cBhvr>
                                      <p:to>
                                        <p:strVal val="visible"/>
                                      </p:to>
                                    </p:set>
                                    <p:animEffect transition="in" filter="fade">
                                      <p:cBhvr>
                                        <p:cTn id="11" dur="2000"/>
                                        <p:tgtEl>
                                          <p:spTgt spid="4608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fade">
                                      <p:cBhvr>
                                        <p:cTn id="15" dur="2000"/>
                                        <p:tgtEl>
                                          <p:spTgt spid="4608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395536" y="476672"/>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
        <p:nvSpPr>
          <p:cNvPr id="6" name="TextBox 5"/>
          <p:cNvSpPr txBox="1"/>
          <p:nvPr/>
        </p:nvSpPr>
        <p:spPr>
          <a:xfrm>
            <a:off x="323528" y="0"/>
            <a:ext cx="8496944" cy="461665"/>
          </a:xfrm>
          <a:prstGeom prst="rect">
            <a:avLst/>
          </a:prstGeom>
          <a:noFill/>
        </p:spPr>
        <p:txBody>
          <a:bodyPr wrap="square" rtlCol="0">
            <a:spAutoFit/>
          </a:bodyPr>
          <a:lstStyle/>
          <a:p>
            <a:pPr algn="ctr"/>
            <a:r>
              <a:rPr lang="en-ZA" sz="2400" b="1" dirty="0" smtClean="0">
                <a:solidFill>
                  <a:srgbClr val="FF0000"/>
                </a:solidFill>
              </a:rPr>
              <a:t>Recap</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the best way to unscramble spaghetti?</a:t>
            </a:r>
            <a:endParaRPr lang="en-US" sz="2400" b="1" dirty="0">
              <a:solidFill>
                <a:schemeClr val="tx2"/>
              </a:solidFill>
              <a:latin typeface="Verdana" pitchFamily="34" charset="0"/>
            </a:endParaRPr>
          </a:p>
        </p:txBody>
      </p:sp>
      <p:pic>
        <p:nvPicPr>
          <p:cNvPr id="10" name="Picture 9" descr="Plate of spaghetti 03072009.jpg"/>
          <p:cNvPicPr>
            <a:picLocks noChangeAspect="1"/>
          </p:cNvPicPr>
          <p:nvPr/>
        </p:nvPicPr>
        <p:blipFill>
          <a:blip r:embed="rId3" cstate="print"/>
          <a:srcRect/>
          <a:stretch>
            <a:fillRect/>
          </a:stretch>
        </p:blipFill>
        <p:spPr bwMode="auto">
          <a:xfrm>
            <a:off x="0" y="1428736"/>
            <a:ext cx="3214687" cy="2262187"/>
          </a:xfrm>
          <a:prstGeom prst="rect">
            <a:avLst/>
          </a:prstGeom>
          <a:noFill/>
          <a:ln w="9525">
            <a:noFill/>
            <a:miter lim="800000"/>
            <a:headEnd/>
            <a:tailEnd/>
          </a:ln>
        </p:spPr>
      </p:pic>
      <p:pic>
        <p:nvPicPr>
          <p:cNvPr id="11" name="Picture 10" descr="Tangled Wires iStock_000007154954Small.jpg"/>
          <p:cNvPicPr>
            <a:picLocks noChangeAspect="1"/>
          </p:cNvPicPr>
          <p:nvPr/>
        </p:nvPicPr>
        <p:blipFill>
          <a:blip r:embed="rId4" cstate="print"/>
          <a:srcRect/>
          <a:stretch>
            <a:fillRect/>
          </a:stretch>
        </p:blipFill>
        <p:spPr bwMode="auto">
          <a:xfrm>
            <a:off x="5929313" y="1428736"/>
            <a:ext cx="3214687" cy="2286016"/>
          </a:xfrm>
          <a:prstGeom prst="rect">
            <a:avLst/>
          </a:prstGeom>
          <a:noFill/>
          <a:ln w="9525">
            <a:noFill/>
            <a:miter lim="800000"/>
            <a:headEnd/>
            <a:tailEnd/>
          </a:ln>
        </p:spPr>
      </p:pic>
      <p:pic>
        <p:nvPicPr>
          <p:cNvPr id="225282" name="Picture 2"/>
          <p:cNvPicPr>
            <a:picLocks noChangeAspect="1" noChangeArrowheads="1"/>
          </p:cNvPicPr>
          <p:nvPr/>
        </p:nvPicPr>
        <p:blipFill>
          <a:blip r:embed="rId5" cstate="print"/>
          <a:srcRect/>
          <a:stretch>
            <a:fillRect/>
          </a:stretch>
        </p:blipFill>
        <p:spPr bwMode="auto">
          <a:xfrm>
            <a:off x="0" y="1428736"/>
            <a:ext cx="9144000" cy="5429264"/>
          </a:xfrm>
          <a:prstGeom prst="rect">
            <a:avLst/>
          </a:prstGeom>
          <a:noFill/>
          <a:ln w="9525">
            <a:noFill/>
            <a:miter lim="800000"/>
            <a:headEnd/>
            <a:tailEnd/>
          </a:ln>
        </p:spPr>
      </p:pic>
      <p:sp>
        <p:nvSpPr>
          <p:cNvPr id="9" name="TextBox 8"/>
          <p:cNvSpPr txBox="1">
            <a:spLocks noChangeArrowheads="1"/>
          </p:cNvSpPr>
          <p:nvPr/>
        </p:nvSpPr>
        <p:spPr bwMode="auto">
          <a:xfrm>
            <a:off x="571472" y="1785926"/>
            <a:ext cx="8072494" cy="369332"/>
          </a:xfrm>
          <a:prstGeom prst="rect">
            <a:avLst/>
          </a:prstGeom>
          <a:noFill/>
          <a:ln w="9525">
            <a:noFill/>
            <a:miter lim="800000"/>
            <a:headEnd/>
            <a:tailEnd/>
          </a:ln>
        </p:spPr>
        <p:txBody>
          <a:bodyPr wrap="square">
            <a:spAutoFit/>
          </a:bodyPr>
          <a:lstStyle/>
          <a:p>
            <a:pPr algn="ctr"/>
            <a:r>
              <a:rPr lang="en-ZA" b="1" dirty="0" smtClean="0">
                <a:latin typeface="Verdana" pitchFamily="34" charset="0"/>
              </a:rPr>
              <a:t>Do NOT scramble it in the first place!</a:t>
            </a:r>
            <a:endParaRPr lang="en-US" b="1"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225282"/>
                                        </p:tgtEl>
                                        <p:attrNameLst>
                                          <p:attrName>style.visibility</p:attrName>
                                        </p:attrNameLst>
                                      </p:cBhvr>
                                      <p:to>
                                        <p:strVal val="visible"/>
                                      </p:to>
                                    </p:set>
                                    <p:animEffect transition="in" filter="fade">
                                      <p:cBhvr>
                                        <p:cTn id="15" dur="2000"/>
                                        <p:tgtEl>
                                          <p:spTgt spid="225282"/>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Structure of strategically aligned Chart of </a:t>
            </a:r>
            <a:r>
              <a:rPr lang="en-US" sz="2400" b="1" dirty="0" smtClean="0">
                <a:solidFill>
                  <a:srgbClr val="002060"/>
                </a:solidFill>
                <a:latin typeface="Verdana" pitchFamily="34" charset="0"/>
              </a:rPr>
              <a:t>Accounts </a:t>
            </a:r>
            <a:r>
              <a:rPr lang="en-US" sz="2400" b="1" dirty="0" smtClean="0">
                <a:solidFill>
                  <a:srgbClr val="002060"/>
                </a:solidFill>
                <a:latin typeface="Verdana" pitchFamily="34" charset="0"/>
                <a:sym typeface="Wingdings" pitchFamily="2" charset="2"/>
              </a:rPr>
              <a:t> plant maintenance  inventory  etc</a:t>
            </a:r>
            <a:endParaRPr lang="en-US" sz="2400" b="1" dirty="0">
              <a:solidFill>
                <a:srgbClr val="002060"/>
              </a:solidFill>
              <a:latin typeface="Verdana" pitchFamily="34" charset="0"/>
            </a:endParaRPr>
          </a:p>
        </p:txBody>
      </p:sp>
      <p:graphicFrame>
        <p:nvGraphicFramePr>
          <p:cNvPr id="9" name="Diagram 8"/>
          <p:cNvGraphicFramePr/>
          <p:nvPr/>
        </p:nvGraphicFramePr>
        <p:xfrm>
          <a:off x="642910" y="1773784"/>
          <a:ext cx="3000396"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4143372" y="2000240"/>
          <a:ext cx="2286016" cy="3693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5" name="Straight Arrow Connector 14"/>
          <p:cNvCxnSpPr/>
          <p:nvPr/>
        </p:nvCxnSpPr>
        <p:spPr>
          <a:xfrm rot="5400000" flipH="1" flipV="1">
            <a:off x="3143250" y="2643188"/>
            <a:ext cx="1500188" cy="50006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6715125" y="1571625"/>
            <a:ext cx="2428875" cy="4340225"/>
          </a:xfrm>
          <a:prstGeom prst="rect">
            <a:avLst/>
          </a:prstGeom>
          <a:noFill/>
          <a:ln w="9525">
            <a:noFill/>
            <a:miter lim="800000"/>
            <a:headEnd/>
            <a:tailEnd/>
          </a:ln>
        </p:spPr>
        <p:txBody>
          <a:bodyPr>
            <a:spAutoFit/>
          </a:bodyPr>
          <a:lstStyle/>
          <a:p>
            <a:r>
              <a:rPr lang="en-ZA" sz="1600">
                <a:latin typeface="Verdana" pitchFamily="34" charset="0"/>
              </a:rPr>
              <a:t>Assets</a:t>
            </a:r>
          </a:p>
          <a:p>
            <a:r>
              <a:rPr lang="en-ZA" sz="1200">
                <a:latin typeface="Verdana" pitchFamily="34" charset="0"/>
              </a:rPr>
              <a:t>  Assets owned</a:t>
            </a:r>
          </a:p>
          <a:p>
            <a:r>
              <a:rPr lang="en-ZA" sz="1200">
                <a:latin typeface="Verdana" pitchFamily="34" charset="0"/>
              </a:rPr>
              <a:t>  Assets leased</a:t>
            </a:r>
          </a:p>
          <a:p>
            <a:r>
              <a:rPr lang="en-ZA" sz="1200">
                <a:latin typeface="Verdana" pitchFamily="34" charset="0"/>
              </a:rPr>
              <a:t>  ...</a:t>
            </a:r>
          </a:p>
          <a:p>
            <a:r>
              <a:rPr lang="en-ZA" sz="1200">
                <a:latin typeface="Verdana" pitchFamily="34" charset="0"/>
              </a:rPr>
              <a:t>  Dep’n assets owned</a:t>
            </a:r>
          </a:p>
          <a:p>
            <a:r>
              <a:rPr lang="en-ZA" sz="1200">
                <a:latin typeface="Verdana" pitchFamily="34" charset="0"/>
              </a:rPr>
              <a:t>  Dep’n assets leased</a:t>
            </a:r>
          </a:p>
          <a:p>
            <a:r>
              <a:rPr lang="en-ZA" sz="1200">
                <a:latin typeface="Verdana" pitchFamily="34" charset="0"/>
              </a:rPr>
              <a:t>  ...</a:t>
            </a:r>
          </a:p>
          <a:p>
            <a:endParaRPr lang="en-ZA" sz="1600">
              <a:latin typeface="Verdana" pitchFamily="34" charset="0"/>
            </a:endParaRPr>
          </a:p>
          <a:p>
            <a:r>
              <a:rPr lang="en-ZA" sz="1600">
                <a:latin typeface="Verdana" pitchFamily="34" charset="0"/>
              </a:rPr>
              <a:t>Liabilities</a:t>
            </a:r>
          </a:p>
          <a:p>
            <a:r>
              <a:rPr lang="en-ZA" sz="1600">
                <a:latin typeface="Verdana" pitchFamily="34" charset="0"/>
              </a:rPr>
              <a:t>Income</a:t>
            </a:r>
          </a:p>
          <a:p>
            <a:r>
              <a:rPr lang="en-ZA" sz="1600">
                <a:latin typeface="Verdana" pitchFamily="34" charset="0"/>
              </a:rPr>
              <a:t>Expenses</a:t>
            </a:r>
          </a:p>
          <a:p>
            <a:r>
              <a:rPr lang="en-ZA" sz="1200">
                <a:latin typeface="Verdana" pitchFamily="34" charset="0"/>
              </a:rPr>
              <a:t>   R&amp;M assets</a:t>
            </a:r>
          </a:p>
          <a:p>
            <a:r>
              <a:rPr lang="en-ZA" sz="1200">
                <a:latin typeface="Verdana" pitchFamily="34" charset="0"/>
              </a:rPr>
              <a:t>   Finance and insurance</a:t>
            </a:r>
          </a:p>
          <a:p>
            <a:r>
              <a:rPr lang="en-ZA" sz="1200">
                <a:latin typeface="Verdana" pitchFamily="34" charset="0"/>
              </a:rPr>
              <a:t>      assets</a:t>
            </a:r>
          </a:p>
          <a:p>
            <a:r>
              <a:rPr lang="en-ZA" sz="1200">
                <a:latin typeface="Verdana" pitchFamily="34" charset="0"/>
              </a:rPr>
              <a:t>   ...</a:t>
            </a:r>
          </a:p>
          <a:p>
            <a:endParaRPr lang="en-ZA" sz="1200">
              <a:latin typeface="Verdana" pitchFamily="34" charset="0"/>
            </a:endParaRPr>
          </a:p>
          <a:p>
            <a:r>
              <a:rPr lang="en-ZA" sz="1600">
                <a:latin typeface="Verdana" pitchFamily="34" charset="0"/>
              </a:rPr>
              <a:t>Plant Maintenance</a:t>
            </a:r>
          </a:p>
          <a:p>
            <a:endParaRPr lang="en-ZA" sz="1600">
              <a:latin typeface="Verdana" pitchFamily="34" charset="0"/>
            </a:endParaRPr>
          </a:p>
          <a:p>
            <a:r>
              <a:rPr lang="en-ZA" sz="1600">
                <a:latin typeface="Verdana" pitchFamily="34" charset="0"/>
              </a:rPr>
              <a:t>Materials Management</a:t>
            </a:r>
            <a:endParaRPr lang="en-US" sz="1600">
              <a:latin typeface="Verdana" pitchFamily="34" charset="0"/>
            </a:endParaRPr>
          </a:p>
        </p:txBody>
      </p:sp>
      <p:sp>
        <p:nvSpPr>
          <p:cNvPr id="19" name="TextBox 18"/>
          <p:cNvSpPr txBox="1">
            <a:spLocks noChangeArrowheads="1"/>
          </p:cNvSpPr>
          <p:nvPr/>
        </p:nvSpPr>
        <p:spPr bwMode="auto">
          <a:xfrm>
            <a:off x="4143372" y="6000768"/>
            <a:ext cx="3929087" cy="646331"/>
          </a:xfrm>
          <a:prstGeom prst="rect">
            <a:avLst/>
          </a:prstGeom>
          <a:noFill/>
          <a:ln w="9525">
            <a:noFill/>
            <a:miter lim="800000"/>
            <a:headEnd/>
            <a:tailEnd/>
          </a:ln>
        </p:spPr>
        <p:txBody>
          <a:bodyPr wrap="square">
            <a:spAutoFit/>
          </a:bodyPr>
          <a:lstStyle/>
          <a:p>
            <a:r>
              <a:rPr lang="en-ZA" dirty="0">
                <a:latin typeface="Verdana" pitchFamily="34" charset="0"/>
              </a:rPr>
              <a:t>Provide for foreseeable </a:t>
            </a:r>
            <a:r>
              <a:rPr lang="en-ZA" dirty="0" smtClean="0">
                <a:latin typeface="Verdana" pitchFamily="34" charset="0"/>
              </a:rPr>
              <a:t>growth</a:t>
            </a:r>
          </a:p>
          <a:p>
            <a:r>
              <a:rPr lang="en-ZA" dirty="0" smtClean="0">
                <a:latin typeface="Verdana" pitchFamily="34" charset="0"/>
              </a:rPr>
              <a:t>Five to ten years</a:t>
            </a:r>
            <a:endParaRPr lang="en-US" dirty="0">
              <a:latin typeface="Verdana" pitchFamily="34" charset="0"/>
            </a:endParaRPr>
          </a:p>
        </p:txBody>
      </p:sp>
      <p:sp>
        <p:nvSpPr>
          <p:cNvPr id="8" name="TextBox 7"/>
          <p:cNvSpPr txBox="1"/>
          <p:nvPr/>
        </p:nvSpPr>
        <p:spPr>
          <a:xfrm>
            <a:off x="755576" y="1403484"/>
            <a:ext cx="5616624" cy="369332"/>
          </a:xfrm>
          <a:prstGeom prst="rect">
            <a:avLst/>
          </a:prstGeom>
          <a:noFill/>
        </p:spPr>
        <p:txBody>
          <a:bodyPr wrap="square" rtlCol="0">
            <a:spAutoFit/>
          </a:bodyPr>
          <a:lstStyle/>
          <a:p>
            <a:pPr algn="ctr"/>
            <a:r>
              <a:rPr lang="en-ZA" b="1" dirty="0" smtClean="0">
                <a:solidFill>
                  <a:srgbClr val="FF0000"/>
                </a:solidFill>
              </a:rPr>
              <a:t>Most strategic components</a:t>
            </a:r>
            <a:endParaRPr lang="en-US" b="1" dirty="0">
              <a:solidFill>
                <a:srgbClr val="FF0000"/>
              </a:solidFill>
            </a:endParaRPr>
          </a:p>
        </p:txBody>
      </p:sp>
      <p:sp>
        <p:nvSpPr>
          <p:cNvPr id="10" name="TextBox 9"/>
          <p:cNvSpPr txBox="1"/>
          <p:nvPr/>
        </p:nvSpPr>
        <p:spPr>
          <a:xfrm>
            <a:off x="827584" y="6488668"/>
            <a:ext cx="5616624" cy="369332"/>
          </a:xfrm>
          <a:prstGeom prst="rect">
            <a:avLst/>
          </a:prstGeom>
          <a:noFill/>
        </p:spPr>
        <p:txBody>
          <a:bodyPr wrap="square" rtlCol="0">
            <a:spAutoFit/>
          </a:bodyPr>
          <a:lstStyle/>
          <a:p>
            <a:pPr algn="ctr"/>
            <a:r>
              <a:rPr lang="en-ZA" b="1" dirty="0" smtClean="0">
                <a:solidFill>
                  <a:srgbClr val="FF0000"/>
                </a:solidFill>
              </a:rPr>
              <a:t>Least strategic components</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3" grpId="0">
        <p:bldAsOne/>
      </p:bldGraphic>
      <p:bldP spid="18" grpId="0"/>
      <p:bldP spid="19" grpId="0"/>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a:solidFill>
                  <a:srgbClr val="002060"/>
                </a:solidFill>
                <a:latin typeface="Verdana" pitchFamily="34" charset="0"/>
              </a:rPr>
              <a:t>Mapping between modules</a:t>
            </a:r>
          </a:p>
          <a:p>
            <a:r>
              <a:rPr lang="en-ZA" sz="2400" b="1">
                <a:solidFill>
                  <a:srgbClr val="002060"/>
                </a:solidFill>
                <a:latin typeface="Verdana" pitchFamily="34" charset="0"/>
              </a:rPr>
              <a:t>Well structured</a:t>
            </a:r>
            <a:endParaRPr lang="en-US" sz="2400" b="1">
              <a:solidFill>
                <a:srgbClr val="002060"/>
              </a:solidFill>
              <a:latin typeface="Verdana" pitchFamily="34" charset="0"/>
            </a:endParaRPr>
          </a:p>
        </p:txBody>
      </p:sp>
      <p:graphicFrame>
        <p:nvGraphicFramePr>
          <p:cNvPr id="13" name="Diagram 12"/>
          <p:cNvGraphicFramePr/>
          <p:nvPr/>
        </p:nvGraphicFramePr>
        <p:xfrm>
          <a:off x="6000760" y="2000240"/>
          <a:ext cx="2286016"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Arrow Connector 14"/>
          <p:cNvCxnSpPr/>
          <p:nvPr/>
        </p:nvCxnSpPr>
        <p:spPr>
          <a:xfrm rot="10800000">
            <a:off x="3071813" y="27146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 name="Diagram 10"/>
          <p:cNvGraphicFramePr/>
          <p:nvPr/>
        </p:nvGraphicFramePr>
        <p:xfrm>
          <a:off x="785786" y="2000240"/>
          <a:ext cx="2286016" cy="3693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8134" name="TextBox 11"/>
          <p:cNvSpPr txBox="1">
            <a:spLocks noChangeArrowheads="1"/>
          </p:cNvSpPr>
          <p:nvPr/>
        </p:nvSpPr>
        <p:spPr bwMode="auto">
          <a:xfrm>
            <a:off x="357188" y="1571625"/>
            <a:ext cx="3500437" cy="369888"/>
          </a:xfrm>
          <a:prstGeom prst="rect">
            <a:avLst/>
          </a:prstGeom>
          <a:noFill/>
          <a:ln w="9525">
            <a:noFill/>
            <a:miter lim="800000"/>
            <a:headEnd/>
            <a:tailEnd/>
          </a:ln>
        </p:spPr>
        <p:txBody>
          <a:bodyPr>
            <a:spAutoFit/>
          </a:bodyPr>
          <a:lstStyle/>
          <a:p>
            <a:r>
              <a:rPr lang="en-ZA" b="1" dirty="0">
                <a:solidFill>
                  <a:srgbClr val="002060"/>
                </a:solidFill>
                <a:latin typeface="Verdana" pitchFamily="34" charset="0"/>
              </a:rPr>
              <a:t>GL R&amp;M spares expenses</a:t>
            </a:r>
            <a:endParaRPr lang="en-US" b="1" dirty="0">
              <a:solidFill>
                <a:srgbClr val="002060"/>
              </a:solidFill>
              <a:latin typeface="Verdana" pitchFamily="34" charset="0"/>
            </a:endParaRPr>
          </a:p>
        </p:txBody>
      </p:sp>
      <p:sp>
        <p:nvSpPr>
          <p:cNvPr id="48135" name="TextBox 13"/>
          <p:cNvSpPr txBox="1">
            <a:spLocks noChangeArrowheads="1"/>
          </p:cNvSpPr>
          <p:nvPr/>
        </p:nvSpPr>
        <p:spPr bwMode="auto">
          <a:xfrm>
            <a:off x="5214938" y="1571625"/>
            <a:ext cx="3500437" cy="369888"/>
          </a:xfrm>
          <a:prstGeom prst="rect">
            <a:avLst/>
          </a:prstGeom>
          <a:noFill/>
          <a:ln w="9525">
            <a:noFill/>
            <a:miter lim="800000"/>
            <a:headEnd/>
            <a:tailEnd/>
          </a:ln>
        </p:spPr>
        <p:txBody>
          <a:bodyPr>
            <a:spAutoFit/>
          </a:bodyPr>
          <a:lstStyle/>
          <a:p>
            <a:r>
              <a:rPr lang="en-ZA" b="1">
                <a:solidFill>
                  <a:srgbClr val="002060"/>
                </a:solidFill>
                <a:latin typeface="Verdana" pitchFamily="34" charset="0"/>
              </a:rPr>
              <a:t>MM plant spares</a:t>
            </a:r>
            <a:endParaRPr lang="en-US" b="1">
              <a:solidFill>
                <a:srgbClr val="002060"/>
              </a:solidFill>
              <a:latin typeface="Verdana" pitchFamily="34" charset="0"/>
            </a:endParaRPr>
          </a:p>
        </p:txBody>
      </p:sp>
      <p:cxnSp>
        <p:nvCxnSpPr>
          <p:cNvPr id="17" name="Straight Arrow Connector 16"/>
          <p:cNvCxnSpPr/>
          <p:nvPr/>
        </p:nvCxnSpPr>
        <p:spPr>
          <a:xfrm rot="10800000">
            <a:off x="3071813" y="32861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3071813" y="38576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3071813" y="4429125"/>
            <a:ext cx="3000375"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3071813" y="5000625"/>
            <a:ext cx="3000375"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3000375" y="5500688"/>
            <a:ext cx="3000375" cy="1587"/>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pic>
        <p:nvPicPr>
          <p:cNvPr id="31" name="Picture 30" descr="Orderly Cables iStock_000004693523Small.jpg"/>
          <p:cNvPicPr>
            <a:picLocks noChangeAspect="1"/>
          </p:cNvPicPr>
          <p:nvPr/>
        </p:nvPicPr>
        <p:blipFill>
          <a:blip r:embed="rId13" cstate="print"/>
          <a:srcRect/>
          <a:stretch>
            <a:fillRect/>
          </a:stretch>
        </p:blipFill>
        <p:spPr bwMode="auto">
          <a:xfrm>
            <a:off x="3357563" y="3071813"/>
            <a:ext cx="2468562" cy="1643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1000"/>
                                        <p:tgtEl>
                                          <p:spTgt spid="481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8135"/>
                                        </p:tgtEl>
                                        <p:attrNameLst>
                                          <p:attrName>style.visibility</p:attrName>
                                        </p:attrNameLst>
                                      </p:cBhvr>
                                      <p:to>
                                        <p:strVal val="visible"/>
                                      </p:to>
                                    </p:set>
                                    <p:animEffect transition="in" filter="fade">
                                      <p:cBhvr>
                                        <p:cTn id="11" dur="1000"/>
                                        <p:tgtEl>
                                          <p:spTgt spid="4813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1" grpId="0">
        <p:bldAsOne/>
      </p:bldGraphic>
      <p:bldP spid="48134" grpId="0"/>
      <p:bldP spid="481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Value versus precision</a:t>
            </a:r>
          </a:p>
          <a:p>
            <a:r>
              <a:rPr lang="en-ZA" sz="2400" b="1" dirty="0" smtClean="0">
                <a:solidFill>
                  <a:srgbClr val="002060"/>
                </a:solidFill>
              </a:rPr>
              <a:t>A critical consideration</a:t>
            </a:r>
          </a:p>
        </p:txBody>
      </p:sp>
      <p:sp>
        <p:nvSpPr>
          <p:cNvPr id="6" name="Rectangle 5"/>
          <p:cNvSpPr/>
          <p:nvPr/>
        </p:nvSpPr>
        <p:spPr>
          <a:xfrm>
            <a:off x="932058" y="2000240"/>
            <a:ext cx="6987322" cy="3857652"/>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914400" y="5838092"/>
            <a:ext cx="7801004" cy="19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1282520" y="3643125"/>
            <a:ext cx="4429156" cy="196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14414" y="5929330"/>
            <a:ext cx="6072230" cy="369332"/>
          </a:xfrm>
          <a:prstGeom prst="rect">
            <a:avLst/>
          </a:prstGeom>
          <a:noFill/>
        </p:spPr>
        <p:txBody>
          <a:bodyPr wrap="square" rtlCol="0">
            <a:spAutoFit/>
          </a:bodyPr>
          <a:lstStyle/>
          <a:p>
            <a:pPr algn="r"/>
            <a:r>
              <a:rPr lang="en-ZA" dirty="0" smtClean="0"/>
              <a:t>Practical fundamental strategic taxonomy precision</a:t>
            </a:r>
            <a:endParaRPr lang="en-US" dirty="0"/>
          </a:p>
        </p:txBody>
      </p:sp>
      <p:sp>
        <p:nvSpPr>
          <p:cNvPr id="27" name="TextBox 26"/>
          <p:cNvSpPr txBox="1"/>
          <p:nvPr/>
        </p:nvSpPr>
        <p:spPr>
          <a:xfrm rot="16200000">
            <a:off x="-1113392" y="3672962"/>
            <a:ext cx="3286148" cy="369332"/>
          </a:xfrm>
          <a:prstGeom prst="rect">
            <a:avLst/>
          </a:prstGeom>
          <a:noFill/>
        </p:spPr>
        <p:txBody>
          <a:bodyPr wrap="square" rtlCol="0">
            <a:spAutoFit/>
          </a:bodyPr>
          <a:lstStyle/>
          <a:p>
            <a:pPr algn="r"/>
            <a:r>
              <a:rPr lang="en-ZA" dirty="0" smtClean="0"/>
              <a:t>Business value delivered    </a:t>
            </a:r>
            <a:endParaRPr lang="en-US" dirty="0"/>
          </a:p>
        </p:txBody>
      </p:sp>
      <p:sp>
        <p:nvSpPr>
          <p:cNvPr id="28" name="TextBox 27"/>
          <p:cNvSpPr txBox="1"/>
          <p:nvPr/>
        </p:nvSpPr>
        <p:spPr>
          <a:xfrm>
            <a:off x="7500958" y="5929330"/>
            <a:ext cx="928694" cy="369332"/>
          </a:xfrm>
          <a:prstGeom prst="rect">
            <a:avLst/>
          </a:prstGeom>
          <a:noFill/>
        </p:spPr>
        <p:txBody>
          <a:bodyPr wrap="square" rtlCol="0">
            <a:spAutoFit/>
          </a:bodyPr>
          <a:lstStyle/>
          <a:p>
            <a:r>
              <a:rPr lang="en-ZA" dirty="0" smtClean="0"/>
              <a:t>100%</a:t>
            </a:r>
            <a:endParaRPr lang="en-US" dirty="0"/>
          </a:p>
        </p:txBody>
      </p:sp>
      <p:sp>
        <p:nvSpPr>
          <p:cNvPr id="29" name="TextBox 28"/>
          <p:cNvSpPr txBox="1"/>
          <p:nvPr/>
        </p:nvSpPr>
        <p:spPr>
          <a:xfrm>
            <a:off x="71406" y="1845222"/>
            <a:ext cx="928694" cy="369332"/>
          </a:xfrm>
          <a:prstGeom prst="rect">
            <a:avLst/>
          </a:prstGeom>
          <a:noFill/>
        </p:spPr>
        <p:txBody>
          <a:bodyPr wrap="square" rtlCol="0">
            <a:spAutoFit/>
          </a:bodyPr>
          <a:lstStyle/>
          <a:p>
            <a:r>
              <a:rPr lang="en-ZA" dirty="0" smtClean="0"/>
              <a:t>100%</a:t>
            </a:r>
            <a:endParaRPr lang="en-US" dirty="0"/>
          </a:p>
        </p:txBody>
      </p:sp>
      <p:cxnSp>
        <p:nvCxnSpPr>
          <p:cNvPr id="14" name="Straight Connector 13"/>
          <p:cNvCxnSpPr/>
          <p:nvPr/>
        </p:nvCxnSpPr>
        <p:spPr>
          <a:xfrm>
            <a:off x="857224" y="5286388"/>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6748" y="5786454"/>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786446" y="3929066"/>
            <a:ext cx="4143404"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43702" y="1500174"/>
            <a:ext cx="2143140" cy="369332"/>
          </a:xfrm>
          <a:prstGeom prst="rect">
            <a:avLst/>
          </a:prstGeom>
          <a:noFill/>
        </p:spPr>
        <p:txBody>
          <a:bodyPr wrap="square" rtlCol="0">
            <a:spAutoFit/>
          </a:bodyPr>
          <a:lstStyle/>
          <a:p>
            <a:pPr algn="ctr"/>
            <a:r>
              <a:rPr lang="en-ZA" b="1" dirty="0" smtClean="0">
                <a:solidFill>
                  <a:srgbClr val="00B050"/>
                </a:solidFill>
              </a:rPr>
              <a:t>The goal</a:t>
            </a:r>
            <a:endParaRPr lang="en-US" b="1" dirty="0">
              <a:solidFill>
                <a:srgbClr val="00B050"/>
              </a:solidFill>
            </a:endParaRPr>
          </a:p>
        </p:txBody>
      </p:sp>
      <p:cxnSp>
        <p:nvCxnSpPr>
          <p:cNvPr id="19" name="Straight Connector 18"/>
          <p:cNvCxnSpPr/>
          <p:nvPr/>
        </p:nvCxnSpPr>
        <p:spPr>
          <a:xfrm>
            <a:off x="714348" y="2571744"/>
            <a:ext cx="7500990"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000628"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85719"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4071934" y="2071678"/>
            <a:ext cx="3520317" cy="2647948"/>
          </a:xfrm>
          <a:prstGeom prst="rect">
            <a:avLst/>
          </a:prstGeom>
          <a:noFill/>
          <a:ln w="9525">
            <a:noFill/>
            <a:miter lim="800000"/>
            <a:headEnd/>
            <a:tailEnd/>
          </a:ln>
        </p:spPr>
      </p:pic>
      <p:sp>
        <p:nvSpPr>
          <p:cNvPr id="25" name="Rectangle 24"/>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71538" y="5345684"/>
            <a:ext cx="6668814" cy="369332"/>
          </a:xfrm>
          <a:prstGeom prst="rect">
            <a:avLst/>
          </a:prstGeom>
          <a:solidFill>
            <a:schemeClr val="bg1"/>
          </a:solidFill>
        </p:spPr>
        <p:txBody>
          <a:bodyPr wrap="square" rtlCol="0">
            <a:spAutoFit/>
          </a:bodyPr>
          <a:lstStyle/>
          <a:p>
            <a:r>
              <a:rPr lang="en-ZA" b="1" dirty="0" smtClean="0">
                <a:solidFill>
                  <a:srgbClr val="FF0000"/>
                </a:solidFill>
              </a:rPr>
              <a:t>Just about every implementation I have ever seen</a:t>
            </a:r>
            <a:endParaRPr lang="en-US" b="1" dirty="0">
              <a:solidFill>
                <a:srgbClr val="FF0000"/>
              </a:solidFill>
            </a:endParaRPr>
          </a:p>
        </p:txBody>
      </p:sp>
      <p:sp>
        <p:nvSpPr>
          <p:cNvPr id="16" name="Freeform 15"/>
          <p:cNvSpPr/>
          <p:nvPr/>
        </p:nvSpPr>
        <p:spPr>
          <a:xfrm>
            <a:off x="914400" y="1997612"/>
            <a:ext cx="7004980" cy="3840480"/>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500"/>
                                        <p:tgtEl>
                                          <p:spTgt spid="2050"/>
                                        </p:tgtEl>
                                      </p:cBhvr>
                                    </p:animEffect>
                                  </p:childTnLst>
                                </p:cTn>
                              </p:par>
                            </p:childTnLst>
                          </p:cTn>
                        </p:par>
                        <p:par>
                          <p:cTn id="72" fill="hold">
                            <p:stCondLst>
                              <p:cond delay="8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28" grpId="0"/>
      <p:bldP spid="29" grpId="0"/>
      <p:bldP spid="22" grpId="0"/>
      <p:bldP spid="25" grpId="0"/>
      <p:bldP spid="15"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1" name="Picture 3"/>
          <p:cNvPicPr>
            <a:picLocks noChangeAspect="1" noChangeArrowheads="1"/>
          </p:cNvPicPr>
          <p:nvPr/>
        </p:nvPicPr>
        <p:blipFill>
          <a:blip r:embed="rId3" cstate="print"/>
          <a:srcRect/>
          <a:stretch>
            <a:fillRect/>
          </a:stretch>
        </p:blipFill>
        <p:spPr bwMode="auto">
          <a:xfrm>
            <a:off x="0" y="1714488"/>
            <a:ext cx="9179054" cy="5143512"/>
          </a:xfrm>
          <a:prstGeom prst="rect">
            <a:avLst/>
          </a:prstGeom>
          <a:noFill/>
          <a:ln w="9525">
            <a:noFill/>
            <a:miter lim="800000"/>
            <a:headEnd/>
            <a:tailEnd/>
          </a:ln>
        </p:spPr>
      </p:pic>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Critical principle – constraint and opportunity -- cognitive span</a:t>
            </a:r>
          </a:p>
        </p:txBody>
      </p:sp>
      <p:sp>
        <p:nvSpPr>
          <p:cNvPr id="4" name="TextBox 3"/>
          <p:cNvSpPr txBox="1"/>
          <p:nvPr/>
        </p:nvSpPr>
        <p:spPr>
          <a:xfrm>
            <a:off x="1043608" y="1484784"/>
            <a:ext cx="7056784" cy="369332"/>
          </a:xfrm>
          <a:prstGeom prst="rect">
            <a:avLst/>
          </a:prstGeom>
          <a:noFill/>
        </p:spPr>
        <p:txBody>
          <a:bodyPr wrap="square" rtlCol="0">
            <a:spAutoFit/>
          </a:bodyPr>
          <a:lstStyle/>
          <a:p>
            <a:pPr algn="ctr"/>
            <a:r>
              <a:rPr lang="en-ZA" b="1" dirty="0" smtClean="0">
                <a:solidFill>
                  <a:srgbClr val="FF0000"/>
                </a:solidFill>
              </a:rPr>
              <a:t>Strategically determined (thrive) segmentation</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Drill down</a:t>
            </a:r>
          </a:p>
          <a:p>
            <a:r>
              <a:rPr lang="en-ZA" sz="2400" b="1" dirty="0" smtClean="0">
                <a:solidFill>
                  <a:srgbClr val="002060"/>
                </a:solidFill>
              </a:rPr>
              <a:t>A function of the content</a:t>
            </a:r>
          </a:p>
        </p:txBody>
      </p:sp>
      <p:pic>
        <p:nvPicPr>
          <p:cNvPr id="294914" name="Picture 2"/>
          <p:cNvPicPr>
            <a:picLocks noChangeAspect="1" noChangeArrowheads="1"/>
          </p:cNvPicPr>
          <p:nvPr/>
        </p:nvPicPr>
        <p:blipFill>
          <a:blip r:embed="rId3" cstate="print"/>
          <a:srcRect/>
          <a:stretch>
            <a:fillRect/>
          </a:stretch>
        </p:blipFill>
        <p:spPr bwMode="auto">
          <a:xfrm>
            <a:off x="0" y="1712304"/>
            <a:ext cx="9139887" cy="4605127"/>
          </a:xfrm>
          <a:prstGeom prst="rect">
            <a:avLst/>
          </a:prstGeom>
          <a:noFill/>
          <a:ln w="9525">
            <a:noFill/>
            <a:miter lim="800000"/>
            <a:headEnd/>
            <a:tailEnd/>
          </a:ln>
        </p:spPr>
      </p:pic>
      <p:sp>
        <p:nvSpPr>
          <p:cNvPr id="4" name="TextBox 3"/>
          <p:cNvSpPr txBox="1"/>
          <p:nvPr/>
        </p:nvSpPr>
        <p:spPr>
          <a:xfrm>
            <a:off x="1043608" y="1412776"/>
            <a:ext cx="7056784" cy="369332"/>
          </a:xfrm>
          <a:prstGeom prst="rect">
            <a:avLst/>
          </a:prstGeom>
          <a:noFill/>
        </p:spPr>
        <p:txBody>
          <a:bodyPr wrap="square" rtlCol="0">
            <a:spAutoFit/>
          </a:bodyPr>
          <a:lstStyle/>
          <a:p>
            <a:pPr algn="ctr"/>
            <a:r>
              <a:rPr lang="en-ZA" b="1" dirty="0" smtClean="0">
                <a:solidFill>
                  <a:srgbClr val="FF0000"/>
                </a:solidFill>
              </a:rPr>
              <a:t>Strategically determined (thrive) segmentation</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nvGraphicFramePr>
        <p:xfrm>
          <a:off x="-38100" y="1500174"/>
          <a:ext cx="9182100" cy="5357826"/>
        </p:xfrm>
        <a:graphic>
          <a:graphicData uri="http://schemas.openxmlformats.org/drawingml/2006/chart">
            <c:chart xmlns:c="http://schemas.openxmlformats.org/drawingml/2006/chart" xmlns:r="http://schemas.openxmlformats.org/officeDocument/2006/relationships" r:id="rId3"/>
          </a:graphicData>
        </a:graphic>
      </p:graphicFrame>
      <p:sp>
        <p:nvSpPr>
          <p:cNvPr id="57347"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a:solidFill>
                  <a:schemeClr val="tx2"/>
                </a:solidFill>
                <a:latin typeface="Verdana" pitchFamily="34" charset="0"/>
              </a:rPr>
              <a:t>Longevity of the scenarios</a:t>
            </a:r>
            <a:endParaRPr lang="en-US" sz="2400" b="1" dirty="0">
              <a:solidFill>
                <a:schemeClr val="tx2"/>
              </a:solidFill>
              <a:latin typeface="Verdana" pitchFamily="34" charset="0"/>
            </a:endParaRPr>
          </a:p>
        </p:txBody>
      </p:sp>
      <p:sp>
        <p:nvSpPr>
          <p:cNvPr id="8" name="Oval 7"/>
          <p:cNvSpPr/>
          <p:nvPr/>
        </p:nvSpPr>
        <p:spPr>
          <a:xfrm>
            <a:off x="4357688" y="4071938"/>
            <a:ext cx="2857500" cy="8572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ZA" dirty="0"/>
              <a:t>Mapping within current constrains</a:t>
            </a:r>
            <a:endParaRPr lang="en-US" dirty="0"/>
          </a:p>
        </p:txBody>
      </p:sp>
      <p:sp>
        <p:nvSpPr>
          <p:cNvPr id="10" name="Oval 9"/>
          <p:cNvSpPr/>
          <p:nvPr/>
        </p:nvSpPr>
        <p:spPr>
          <a:xfrm>
            <a:off x="4286250" y="1500188"/>
            <a:ext cx="2857500" cy="8572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ZA" dirty="0"/>
              <a:t>Formal best practice data engineering</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Characteristics of precision strategic content engineering</a:t>
            </a:r>
          </a:p>
          <a:p>
            <a:r>
              <a:rPr lang="en-ZA" sz="2400" b="1" dirty="0" smtClean="0">
                <a:solidFill>
                  <a:srgbClr val="002060"/>
                </a:solidFill>
              </a:rPr>
              <a:t>Methods and standards</a:t>
            </a:r>
          </a:p>
        </p:txBody>
      </p:sp>
      <p:sp>
        <p:nvSpPr>
          <p:cNvPr id="8" name="TextBox 7"/>
          <p:cNvSpPr txBox="1"/>
          <p:nvPr/>
        </p:nvSpPr>
        <p:spPr>
          <a:xfrm>
            <a:off x="500034" y="1643050"/>
            <a:ext cx="7929618" cy="4801314"/>
          </a:xfrm>
          <a:prstGeom prst="rect">
            <a:avLst/>
          </a:prstGeom>
          <a:noFill/>
        </p:spPr>
        <p:txBody>
          <a:bodyPr wrap="square" rtlCol="0">
            <a:spAutoFit/>
          </a:bodyPr>
          <a:lstStyle/>
          <a:p>
            <a:pPr>
              <a:buFont typeface="Wingdings" pitchFamily="2" charset="2"/>
              <a:buChar char="Ø"/>
            </a:pPr>
            <a:r>
              <a:rPr lang="en-ZA" dirty="0" smtClean="0">
                <a:solidFill>
                  <a:srgbClr val="002060"/>
                </a:solidFill>
              </a:rPr>
              <a:t>Driven by executive (strategic) decision support requirements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Fundamental first principles </a:t>
            </a:r>
            <a:r>
              <a:rPr lang="en-ZA" dirty="0" smtClean="0">
                <a:solidFill>
                  <a:srgbClr val="002060"/>
                </a:solidFill>
                <a:sym typeface="Wingdings" pitchFamily="2" charset="2"/>
              </a:rPr>
              <a:t> </a:t>
            </a:r>
            <a:r>
              <a:rPr lang="en-ZA" dirty="0" smtClean="0">
                <a:solidFill>
                  <a:srgbClr val="002060"/>
                </a:solidFill>
              </a:rPr>
              <a:t>Strategic</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Highly structured </a:t>
            </a:r>
            <a:r>
              <a:rPr lang="en-ZA" dirty="0" smtClean="0">
                <a:solidFill>
                  <a:srgbClr val="002060"/>
                </a:solidFill>
                <a:sym typeface="Wingdings" pitchFamily="2" charset="2"/>
              </a:rPr>
              <a:t> </a:t>
            </a:r>
            <a:r>
              <a:rPr lang="en-ZA" dirty="0" smtClean="0">
                <a:solidFill>
                  <a:srgbClr val="002060"/>
                </a:solidFill>
              </a:rPr>
              <a:t>Hierarchical</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Very specific coding and layout conventions for ease of use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Disciplined code design and maintenance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Massive improvement in management information and decision support</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Deliver the often promised but seldom delivered benefits of business </a:t>
            </a:r>
            <a:r>
              <a:rPr lang="en-ZA" dirty="0" err="1" smtClean="0">
                <a:solidFill>
                  <a:srgbClr val="002060"/>
                </a:solidFill>
              </a:rPr>
              <a:t>ERP</a:t>
            </a:r>
            <a:r>
              <a:rPr lang="en-ZA" dirty="0" smtClean="0">
                <a:solidFill>
                  <a:srgbClr val="002060"/>
                </a:solidFill>
              </a:rPr>
              <a:t>, CRM, </a:t>
            </a:r>
            <a:r>
              <a:rPr lang="en-ZA" dirty="0" err="1" smtClean="0">
                <a:solidFill>
                  <a:srgbClr val="002060"/>
                </a:solidFill>
              </a:rPr>
              <a:t>ECM</a:t>
            </a:r>
            <a:r>
              <a:rPr lang="en-ZA" dirty="0" smtClean="0">
                <a:solidFill>
                  <a:srgbClr val="002060"/>
                </a:solidFill>
              </a:rPr>
              <a:t>, BI, IT </a:t>
            </a:r>
            <a:r>
              <a:rPr lang="en-ZA" dirty="0" smtClean="0">
                <a:solidFill>
                  <a:srgbClr val="002060"/>
                </a:solidFill>
                <a:sym typeface="Wingdings" pitchFamily="2" charset="2"/>
              </a:rPr>
              <a:t> business system</a:t>
            </a:r>
            <a:r>
              <a:rPr lang="en-ZA" dirty="0" smtClean="0">
                <a:solidFill>
                  <a:srgbClr val="002060"/>
                </a:solidFill>
              </a:rPr>
              <a:t> investments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An opportunity to gear your current investment</a:t>
            </a:r>
            <a:endParaRPr lang="en-US" b="1" dirty="0">
              <a:solidFill>
                <a:srgbClr val="002060"/>
              </a:solidFill>
            </a:endParaRPr>
          </a:p>
        </p:txBody>
      </p:sp>
      <p:pic>
        <p:nvPicPr>
          <p:cNvPr id="6" name="Picture 2"/>
          <p:cNvPicPr>
            <a:picLocks noChangeAspect="1" noChangeArrowheads="1"/>
          </p:cNvPicPr>
          <p:nvPr/>
        </p:nvPicPr>
        <p:blipFill>
          <a:blip r:embed="rId3" cstate="print"/>
          <a:srcRect/>
          <a:stretch>
            <a:fillRect/>
          </a:stretch>
        </p:blipFill>
        <p:spPr bwMode="auto">
          <a:xfrm>
            <a:off x="7211792" y="2000241"/>
            <a:ext cx="1932240" cy="1285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2000"/>
                                        <p:tgtEl>
                                          <p:spTgt spid="8">
                                            <p:txEl>
                                              <p:pRg st="2" end="2"/>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2000"/>
                                        <p:tgtEl>
                                          <p:spTgt spid="8">
                                            <p:txEl>
                                              <p:pRg st="6" end="6"/>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2000"/>
                                        <p:tgtEl>
                                          <p:spTgt spid="8">
                                            <p:txEl>
                                              <p:pRg st="8" end="8"/>
                                            </p:txEl>
                                          </p:spTgt>
                                        </p:tgtEl>
                                      </p:cBhvr>
                                    </p:animEffect>
                                  </p:childTnLst>
                                </p:cTn>
                              </p:par>
                            </p:childTnLst>
                          </p:cTn>
                        </p:par>
                        <p:par>
                          <p:cTn id="36" fill="hold">
                            <p:stCondLst>
                              <p:cond delay="15000"/>
                            </p:stCondLst>
                            <p:childTnLst>
                              <p:par>
                                <p:cTn id="37" presetID="10" presetClass="entr" presetSubtype="0" fill="hold" nodeType="after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2000"/>
                                        <p:tgtEl>
                                          <p:spTgt spid="8">
                                            <p:txEl>
                                              <p:pRg st="10" end="10"/>
                                            </p:txEl>
                                          </p:spTgt>
                                        </p:tgtEl>
                                      </p:cBhvr>
                                    </p:animEffect>
                                  </p:childTnLst>
                                </p:cTn>
                              </p:par>
                            </p:childTnLst>
                          </p:cTn>
                        </p:par>
                        <p:par>
                          <p:cTn id="40" fill="hold">
                            <p:stCondLst>
                              <p:cond delay="17000"/>
                            </p:stCondLst>
                            <p:childTnLst>
                              <p:par>
                                <p:cTn id="41" presetID="10" presetClass="entr" presetSubtype="0" fill="hold" nodeType="after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animEffect transition="in" filter="fade">
                                      <p:cBhvr>
                                        <p:cTn id="43" dur="2000"/>
                                        <p:tgtEl>
                                          <p:spTgt spid="8">
                                            <p:txEl>
                                              <p:pRg st="12" end="12"/>
                                            </p:txEl>
                                          </p:spTgt>
                                        </p:tgtEl>
                                      </p:cBhvr>
                                    </p:animEffect>
                                  </p:childTnLst>
                                </p:cTn>
                              </p:par>
                            </p:childTnLst>
                          </p:cTn>
                        </p:par>
                        <p:par>
                          <p:cTn id="44" fill="hold">
                            <p:stCondLst>
                              <p:cond delay="19000"/>
                            </p:stCondLst>
                            <p:childTnLst>
                              <p:par>
                                <p:cTn id="45" presetID="10" presetClass="entr" presetSubtype="0" fill="hold" nodeType="after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animEffect transition="in" filter="fade">
                                      <p:cBhvr>
                                        <p:cTn id="47" dur="2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nvGraphicFramePr>
        <p:xfrm>
          <a:off x="152400" y="1556792"/>
          <a:ext cx="8991600" cy="5301208"/>
        </p:xfrm>
        <a:graphic>
          <a:graphicData uri="http://schemas.openxmlformats.org/presentationml/2006/ole">
            <p:oleObj spid="_x0000_s283650" name="Worksheet" r:id="rId4" imgW="8991661" imgH="5514929" progId="Excel.Sheet.8">
              <p:embed/>
            </p:oleObj>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7" name="Oval 6"/>
          <p:cNvSpPr/>
          <p:nvPr/>
        </p:nvSpPr>
        <p:spPr>
          <a:xfrm>
            <a:off x="4429124" y="4009624"/>
            <a:ext cx="47148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904817">
            <a:off x="-122993" y="3284953"/>
            <a:ext cx="9444961" cy="1323439"/>
          </a:xfrm>
          <a:prstGeom prst="rect">
            <a:avLst/>
          </a:prstGeom>
          <a:solidFill>
            <a:schemeClr val="accent1"/>
          </a:solidFill>
        </p:spPr>
        <p:txBody>
          <a:bodyPr wrap="square" rtlCol="0">
            <a:spAutoFit/>
          </a:bodyPr>
          <a:lstStyle/>
          <a:p>
            <a:pPr algn="ctr"/>
            <a:r>
              <a:rPr lang="en-ZA" sz="4000" dirty="0" smtClean="0">
                <a:solidFill>
                  <a:schemeClr val="bg1"/>
                </a:solidFill>
              </a:rPr>
              <a:t>Strong content engineering is the most tangible factor for success</a:t>
            </a:r>
            <a:endParaRPr lang="en-US" sz="4000" dirty="0">
              <a:solidFill>
                <a:schemeClr val="bg1"/>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785918" y="2786058"/>
            <a:ext cx="3914775" cy="39433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Cubic business model </a:t>
            </a:r>
          </a:p>
          <a:p>
            <a:r>
              <a:rPr lang="en-ZA" sz="2400" b="1" dirty="0" smtClean="0">
                <a:solidFill>
                  <a:schemeClr val="tx2"/>
                </a:solidFill>
                <a:latin typeface="Verdana" pitchFamily="34" charset="0"/>
              </a:rPr>
              <a:t>Locus of integration -- taxonomies</a:t>
            </a:r>
            <a:endParaRPr lang="en-ZA" sz="2400" b="1" dirty="0">
              <a:solidFill>
                <a:schemeClr val="tx2"/>
              </a:solidFill>
              <a:latin typeface="Verdana" pitchFamily="34" charset="0"/>
            </a:endParaRPr>
          </a:p>
        </p:txBody>
      </p:sp>
      <p:sp>
        <p:nvSpPr>
          <p:cNvPr id="5" name="Rectangle 4"/>
          <p:cNvSpPr/>
          <p:nvPr/>
        </p:nvSpPr>
        <p:spPr>
          <a:xfrm rot="18976004">
            <a:off x="707860" y="1957688"/>
            <a:ext cx="4572000" cy="369332"/>
          </a:xfrm>
          <a:prstGeom prst="rect">
            <a:avLst/>
          </a:prstGeom>
        </p:spPr>
        <p:txBody>
          <a:bodyPr>
            <a:spAutoFit/>
          </a:bodyPr>
          <a:lstStyle/>
          <a:p>
            <a:r>
              <a:rPr lang="en-US" b="1" dirty="0" smtClean="0">
                <a:solidFill>
                  <a:srgbClr val="150C8E"/>
                </a:solidFill>
              </a:rPr>
              <a:t>Accounts in the Ledger</a:t>
            </a:r>
            <a:endParaRPr lang="en-US" b="1" dirty="0">
              <a:solidFill>
                <a:srgbClr val="150C8E"/>
              </a:solidFill>
            </a:endParaRPr>
          </a:p>
        </p:txBody>
      </p:sp>
      <p:sp>
        <p:nvSpPr>
          <p:cNvPr id="6" name="Right Arrow 5"/>
          <p:cNvSpPr/>
          <p:nvPr/>
        </p:nvSpPr>
        <p:spPr>
          <a:xfrm rot="18929424">
            <a:off x="1204968" y="2579426"/>
            <a:ext cx="342902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455346">
            <a:off x="3788245" y="3299647"/>
            <a:ext cx="2142161" cy="369332"/>
          </a:xfrm>
          <a:prstGeom prst="rect">
            <a:avLst/>
          </a:prstGeom>
          <a:solidFill>
            <a:schemeClr val="bg1"/>
          </a:solidFill>
        </p:spPr>
        <p:txBody>
          <a:bodyPr wrap="square">
            <a:spAutoFit/>
          </a:bodyPr>
          <a:lstStyle/>
          <a:p>
            <a:pPr algn="ctr"/>
            <a:r>
              <a:rPr lang="en-US" b="1" dirty="0" smtClean="0">
                <a:solidFill>
                  <a:srgbClr val="150C8E"/>
                </a:solidFill>
              </a:rPr>
              <a:t>Other modules</a:t>
            </a:r>
            <a:endParaRPr lang="en-US" b="1"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cstate="print"/>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cstate="print"/>
          <a:srcRect/>
          <a:stretch>
            <a:fillRect/>
          </a:stretch>
        </p:blipFill>
        <p:spPr bwMode="auto">
          <a:xfrm>
            <a:off x="5500694" y="2214554"/>
            <a:ext cx="3209925" cy="268605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1785918" y="2786058"/>
            <a:ext cx="3914775" cy="39433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How integration works around the GL</a:t>
            </a:r>
            <a:endParaRPr lang="en-ZA" sz="2400" b="1" dirty="0">
              <a:solidFill>
                <a:schemeClr val="tx2"/>
              </a:solidFill>
              <a:latin typeface="Verdana" pitchFamily="34" charset="0"/>
            </a:endParaRPr>
          </a:p>
        </p:txBody>
      </p:sp>
      <p:sp>
        <p:nvSpPr>
          <p:cNvPr id="7" name="Right Arrow 6"/>
          <p:cNvSpPr/>
          <p:nvPr/>
        </p:nvSpPr>
        <p:spPr>
          <a:xfrm rot="6456991">
            <a:off x="2321492" y="3433136"/>
            <a:ext cx="2413795" cy="224206"/>
          </a:xfrm>
          <a:prstGeom prst="rightArrow">
            <a:avLst/>
          </a:prstGeom>
          <a:solidFill>
            <a:srgbClr val="85D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752329">
            <a:off x="3409996" y="4092806"/>
            <a:ext cx="3579064" cy="194648"/>
          </a:xfrm>
          <a:prstGeom prst="rightArrow">
            <a:avLst/>
          </a:prstGeom>
          <a:solidFill>
            <a:srgbClr val="1BE5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455346">
            <a:off x="3788245" y="3299647"/>
            <a:ext cx="2142161" cy="369332"/>
          </a:xfrm>
          <a:prstGeom prst="rect">
            <a:avLst/>
          </a:prstGeom>
          <a:solidFill>
            <a:schemeClr val="bg1"/>
          </a:solidFill>
        </p:spPr>
        <p:txBody>
          <a:bodyPr wrap="square">
            <a:spAutoFit/>
          </a:bodyPr>
          <a:lstStyle/>
          <a:p>
            <a:pPr algn="ctr"/>
            <a:r>
              <a:rPr lang="en-US" b="1" dirty="0" smtClean="0">
                <a:solidFill>
                  <a:srgbClr val="150C8E"/>
                </a:solidFill>
              </a:rPr>
              <a:t>Other modules</a:t>
            </a:r>
            <a:endParaRPr lang="en-US" b="1" dirty="0">
              <a:solidFill>
                <a:srgbClr val="150C8E"/>
              </a:solidFill>
            </a:endParaRPr>
          </a:p>
        </p:txBody>
      </p:sp>
      <p:pic>
        <p:nvPicPr>
          <p:cNvPr id="11" name="Picture 10" descr="Touch Typing iStock_000007155263Small.jpg"/>
          <p:cNvPicPr>
            <a:picLocks noChangeAspect="1"/>
          </p:cNvPicPr>
          <p:nvPr/>
        </p:nvPicPr>
        <p:blipFill>
          <a:blip r:embed="rId5" cstate="print"/>
          <a:stretch>
            <a:fillRect/>
          </a:stretch>
        </p:blipFill>
        <p:spPr>
          <a:xfrm>
            <a:off x="3143240" y="1500174"/>
            <a:ext cx="1714891" cy="1141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7585"/>
                                        </p:tgtEl>
                                        <p:attrNameLst>
                                          <p:attrName>style.visibility</p:attrName>
                                        </p:attrNameLst>
                                      </p:cBhvr>
                                      <p:to>
                                        <p:strVal val="visible"/>
                                      </p:to>
                                    </p:set>
                                    <p:animEffect transition="in" filter="fade">
                                      <p:cBhvr>
                                        <p:cTn id="23" dur="1000"/>
                                        <p:tgtEl>
                                          <p:spTgt spid="67585"/>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Benefits of a comprehensive integrated intelligent information model</a:t>
            </a:r>
          </a:p>
        </p:txBody>
      </p:sp>
      <p:pic>
        <p:nvPicPr>
          <p:cNvPr id="1026" name="Picture 2"/>
          <p:cNvPicPr>
            <a:picLocks noChangeAspect="1" noChangeArrowheads="1"/>
          </p:cNvPicPr>
          <p:nvPr/>
        </p:nvPicPr>
        <p:blipFill>
          <a:blip r:embed="rId3" cstate="print"/>
          <a:srcRect/>
          <a:stretch>
            <a:fillRect/>
          </a:stretch>
        </p:blipFill>
        <p:spPr bwMode="auto">
          <a:xfrm>
            <a:off x="66788" y="1500174"/>
            <a:ext cx="2219196" cy="135732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000892" y="1499438"/>
            <a:ext cx="2071670" cy="1429496"/>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286116" y="1785926"/>
            <a:ext cx="2728976" cy="2363698"/>
          </a:xfrm>
          <a:prstGeom prst="rect">
            <a:avLst/>
          </a:prstGeom>
          <a:noFill/>
          <a:ln w="9525">
            <a:noFill/>
            <a:miter lim="800000"/>
            <a:headEnd/>
            <a:tailEnd/>
          </a:ln>
          <a:effectLst/>
        </p:spPr>
      </p:pic>
      <p:sp>
        <p:nvSpPr>
          <p:cNvPr id="10" name="Rounded Rectangle 9"/>
          <p:cNvSpPr/>
          <p:nvPr/>
        </p:nvSpPr>
        <p:spPr>
          <a:xfrm>
            <a:off x="1142976"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GL</a:t>
            </a:r>
            <a:endParaRPr lang="en-US" b="1" dirty="0"/>
          </a:p>
        </p:txBody>
      </p:sp>
      <p:sp>
        <p:nvSpPr>
          <p:cNvPr id="11" name="Rounded Rectangle 10"/>
          <p:cNvSpPr/>
          <p:nvPr/>
        </p:nvSpPr>
        <p:spPr>
          <a:xfrm>
            <a:off x="2285984" y="5643578"/>
            <a:ext cx="642942"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MM</a:t>
            </a:r>
            <a:endParaRPr lang="en-US" b="1" dirty="0"/>
          </a:p>
        </p:txBody>
      </p:sp>
      <p:sp>
        <p:nvSpPr>
          <p:cNvPr id="12" name="Rounded Rectangle 11"/>
          <p:cNvSpPr/>
          <p:nvPr/>
        </p:nvSpPr>
        <p:spPr>
          <a:xfrm>
            <a:off x="3571868"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IM</a:t>
            </a:r>
            <a:endParaRPr lang="en-US" b="1" dirty="0"/>
          </a:p>
        </p:txBody>
      </p:sp>
      <p:sp>
        <p:nvSpPr>
          <p:cNvPr id="13" name="Rounded Rectangle 12"/>
          <p:cNvSpPr/>
          <p:nvPr/>
        </p:nvSpPr>
        <p:spPr>
          <a:xfrm>
            <a:off x="4786314"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PM</a:t>
            </a:r>
            <a:endParaRPr lang="en-US" b="1" dirty="0"/>
          </a:p>
        </p:txBody>
      </p:sp>
      <p:sp>
        <p:nvSpPr>
          <p:cNvPr id="14" name="Rounded Rectangle 13"/>
          <p:cNvSpPr/>
          <p:nvPr/>
        </p:nvSpPr>
        <p:spPr>
          <a:xfrm>
            <a:off x="6143636" y="5643578"/>
            <a:ext cx="571504"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PC</a:t>
            </a:r>
            <a:endParaRPr lang="en-US" b="1" dirty="0"/>
          </a:p>
        </p:txBody>
      </p:sp>
      <p:sp>
        <p:nvSpPr>
          <p:cNvPr id="15" name="Rounded Rectangle 14"/>
          <p:cNvSpPr/>
          <p:nvPr/>
        </p:nvSpPr>
        <p:spPr>
          <a:xfrm>
            <a:off x="7358082" y="5643578"/>
            <a:ext cx="714380" cy="64294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etc</a:t>
            </a:r>
            <a:endParaRPr lang="en-US" b="1" dirty="0"/>
          </a:p>
        </p:txBody>
      </p:sp>
      <p:sp>
        <p:nvSpPr>
          <p:cNvPr id="17" name="Rounded Rectangle 16"/>
          <p:cNvSpPr/>
          <p:nvPr/>
        </p:nvSpPr>
        <p:spPr>
          <a:xfrm>
            <a:off x="2000232" y="3857628"/>
            <a:ext cx="4929222"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Comprehensive integrated economic and operational model</a:t>
            </a:r>
          </a:p>
          <a:p>
            <a:pPr algn="ctr"/>
            <a:r>
              <a:rPr lang="en-ZA" b="1" dirty="0" smtClean="0"/>
              <a:t>with precision strategic taxonomies</a:t>
            </a:r>
            <a:endParaRPr lang="en-US" b="1" dirty="0"/>
          </a:p>
        </p:txBody>
      </p:sp>
      <p:cxnSp>
        <p:nvCxnSpPr>
          <p:cNvPr id="18" name="Straight Arrow Connector 17"/>
          <p:cNvCxnSpPr>
            <a:stCxn id="10" idx="0"/>
          </p:cNvCxnSpPr>
          <p:nvPr/>
        </p:nvCxnSpPr>
        <p:spPr>
          <a:xfrm rot="5400000" flipH="1" flipV="1">
            <a:off x="1464447" y="4893479"/>
            <a:ext cx="714380" cy="78581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3"/>
            <a:endCxn id="11" idx="1"/>
          </p:cNvCxnSpPr>
          <p:nvPr/>
        </p:nvCxnSpPr>
        <p:spPr>
          <a:xfrm>
            <a:off x="1714480" y="5965049"/>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428860" y="5000636"/>
            <a:ext cx="714380" cy="57150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3499636" y="5286388"/>
            <a:ext cx="715174" cy="79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5715008" y="5000636"/>
            <a:ext cx="714380" cy="571504"/>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714876" y="5286388"/>
            <a:ext cx="714380" cy="1588"/>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6429388" y="4929198"/>
            <a:ext cx="1285884" cy="714380"/>
          </a:xfrm>
          <a:prstGeom prst="straightConnector1">
            <a:avLst/>
          </a:prstGeom>
          <a:ln w="762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715140"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357818" y="6000768"/>
            <a:ext cx="714380"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143372"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928926" y="6000768"/>
            <a:ext cx="571504" cy="1588"/>
          </a:xfrm>
          <a:prstGeom prst="straightConnector1">
            <a:avLst/>
          </a:prstGeom>
          <a:ln w="76200">
            <a:solidFill>
              <a:schemeClr val="accent6">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4" name="Cloud Callout 43"/>
          <p:cNvSpPr/>
          <p:nvPr/>
        </p:nvSpPr>
        <p:spPr>
          <a:xfrm>
            <a:off x="3571868" y="71438"/>
            <a:ext cx="4071934" cy="1857364"/>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solidFill>
                  <a:srgbClr val="FFFF00"/>
                </a:solidFill>
              </a:rPr>
              <a:t>If only I knew exactly what the relative cost of these two machines was I could compete more profitably</a:t>
            </a:r>
            <a:endParaRPr lang="en-US" sz="1600" b="1" dirty="0">
              <a:solidFill>
                <a:srgbClr val="FFFF00"/>
              </a:solidFill>
            </a:endParaRPr>
          </a:p>
        </p:txBody>
      </p:sp>
      <p:sp>
        <p:nvSpPr>
          <p:cNvPr id="28" name="TextBox 27"/>
          <p:cNvSpPr txBox="1"/>
          <p:nvPr/>
        </p:nvSpPr>
        <p:spPr>
          <a:xfrm>
            <a:off x="1000100" y="6286520"/>
            <a:ext cx="7215238" cy="369332"/>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0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1+#ppt_w/2"/>
                                          </p:val>
                                        </p:tav>
                                        <p:tav tm="100000">
                                          <p:val>
                                            <p:strVal val="#ppt_x"/>
                                          </p:val>
                                        </p:tav>
                                      </p:tavLst>
                                    </p:anim>
                                    <p:anim calcmode="lin" valueType="num">
                                      <p:cBhvr additive="base">
                                        <p:cTn id="49" dur="500" fill="hold"/>
                                        <p:tgtEl>
                                          <p:spTgt spid="28"/>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par>
                          <p:cTn id="70" fill="hold">
                            <p:stCondLst>
                              <p:cond delay="3000"/>
                            </p:stCondLst>
                            <p:childTnLst>
                              <p:par>
                                <p:cTn id="71" presetID="10"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3500"/>
                            </p:stCondLst>
                            <p:childTnLst>
                              <p:par>
                                <p:cTn id="75" presetID="10"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par>
                          <p:cTn id="78" fill="hold">
                            <p:stCondLst>
                              <p:cond delay="4000"/>
                            </p:stCondLst>
                            <p:childTnLst>
                              <p:par>
                                <p:cTn id="79" presetID="10" presetClass="entr" presetSubtype="0"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par>
                          <p:cTn id="82" fill="hold">
                            <p:stCondLst>
                              <p:cond delay="4500"/>
                            </p:stCondLst>
                            <p:childTnLst>
                              <p:par>
                                <p:cTn id="83" presetID="10"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par>
                          <p:cTn id="86" fill="hold">
                            <p:stCondLst>
                              <p:cond delay="5000"/>
                            </p:stCondLst>
                            <p:childTnLst>
                              <p:par>
                                <p:cTn id="87" presetID="10"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childTnLst>
                          </p:cTn>
                        </p:par>
                        <p:par>
                          <p:cTn id="90" fill="hold">
                            <p:stCondLst>
                              <p:cond delay="5500"/>
                            </p:stCondLst>
                            <p:childTnLst>
                              <p:par>
                                <p:cTn id="91" presetID="10"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par>
                          <p:cTn id="94" fill="hold">
                            <p:stCondLst>
                              <p:cond delay="6000"/>
                            </p:stCondLst>
                            <p:childTnLst>
                              <p:par>
                                <p:cTn id="95" presetID="10" presetClass="entr" presetSubtype="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P spid="44" grpId="0" animBg="1"/>
      <p:bldP spid="2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571612"/>
            <a:ext cx="7643866" cy="5078313"/>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Excellent high value decisions rely on logical strategically aligned information </a:t>
            </a:r>
            <a:r>
              <a:rPr lang="en-ZA" dirty="0" smtClean="0">
                <a:solidFill>
                  <a:srgbClr val="002060"/>
                </a:solidFill>
                <a:sym typeface="Wingdings" pitchFamily="2" charset="2"/>
              </a:rPr>
              <a:t> </a:t>
            </a:r>
            <a:r>
              <a:rPr lang="en-ZA" dirty="0" smtClean="0">
                <a:solidFill>
                  <a:srgbClr val="0070C0"/>
                </a:solidFill>
                <a:sym typeface="Wingdings" pitchFamily="2" charset="2"/>
              </a:rPr>
              <a:t>the information to thrive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To get executive intelligence OUT you must </a:t>
            </a:r>
            <a:r>
              <a:rPr lang="en-ZA" b="1" dirty="0" smtClean="0">
                <a:solidFill>
                  <a:srgbClr val="0070C0"/>
                </a:solidFill>
                <a:sym typeface="Wingdings" pitchFamily="2" charset="2"/>
              </a:rPr>
              <a:t>put executive intelligence IN – “intelligent content”</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Precision strategic content engineering IS </a:t>
            </a:r>
            <a:r>
              <a:rPr lang="en-ZA" b="1" dirty="0" smtClean="0">
                <a:solidFill>
                  <a:srgbClr val="0070C0"/>
                </a:solidFill>
                <a:sym typeface="Wingdings" pitchFamily="2" charset="2"/>
              </a:rPr>
              <a:t>THE missing link in </a:t>
            </a:r>
            <a:r>
              <a:rPr lang="en-ZA" b="1" dirty="0" err="1" smtClean="0">
                <a:solidFill>
                  <a:srgbClr val="0070C0"/>
                </a:solidFill>
                <a:sym typeface="Wingdings" pitchFamily="2" charset="2"/>
              </a:rPr>
              <a:t>ERP</a:t>
            </a:r>
            <a:r>
              <a:rPr lang="en-ZA" b="1" dirty="0" smtClean="0">
                <a:solidFill>
                  <a:srgbClr val="0070C0"/>
                </a:solidFill>
                <a:sym typeface="Wingdings" pitchFamily="2" charset="2"/>
              </a:rPr>
              <a:t> and IBIS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Requires a significant investment – an ART and a science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Comprehensive strategic analysis is a pre-requisite for a high quality </a:t>
            </a:r>
            <a:r>
              <a:rPr lang="en-ZA" dirty="0" err="1" smtClean="0">
                <a:solidFill>
                  <a:srgbClr val="002060"/>
                </a:solidFill>
                <a:sym typeface="Wingdings" pitchFamily="2" charset="2"/>
              </a:rPr>
              <a:t>ERP</a:t>
            </a:r>
            <a:r>
              <a:rPr lang="en-ZA" dirty="0" smtClean="0">
                <a:solidFill>
                  <a:srgbClr val="002060"/>
                </a:solidFill>
                <a:sym typeface="Wingdings" pitchFamily="2" charset="2"/>
              </a:rPr>
              <a:t> implementation</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Corporate strategic capability must be developed as part of an </a:t>
            </a:r>
            <a:r>
              <a:rPr lang="en-ZA" dirty="0" err="1" smtClean="0">
                <a:solidFill>
                  <a:srgbClr val="002060"/>
                </a:solidFill>
                <a:sym typeface="Wingdings" pitchFamily="2" charset="2"/>
              </a:rPr>
              <a:t>ERP</a:t>
            </a:r>
            <a:r>
              <a:rPr lang="en-ZA" dirty="0" smtClean="0">
                <a:solidFill>
                  <a:srgbClr val="002060"/>
                </a:solidFill>
                <a:sym typeface="Wingdings" pitchFamily="2" charset="2"/>
              </a:rPr>
              <a:t> project if it does not exist</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 huge opportunity</a:t>
            </a:r>
          </a:p>
        </p:txBody>
      </p:sp>
      <p:pic>
        <p:nvPicPr>
          <p:cNvPr id="4" name="Picture 2"/>
          <p:cNvPicPr>
            <a:picLocks noChangeAspect="1" noChangeArrowheads="1"/>
          </p:cNvPicPr>
          <p:nvPr/>
        </p:nvPicPr>
        <p:blipFill>
          <a:blip r:embed="rId3" cstate="print"/>
          <a:srcRect/>
          <a:stretch>
            <a:fillRect/>
          </a:stretch>
        </p:blipFill>
        <p:spPr bwMode="auto">
          <a:xfrm>
            <a:off x="4788024" y="0"/>
            <a:ext cx="1932240" cy="1285884"/>
          </a:xfrm>
          <a:prstGeom prst="rect">
            <a:avLst/>
          </a:prstGeom>
          <a:noFill/>
          <a:ln w="9525">
            <a:noFill/>
            <a:miter lim="800000"/>
            <a:headEnd/>
            <a:tailEnd/>
          </a:ln>
        </p:spPr>
      </p:pic>
      <p:sp>
        <p:nvSpPr>
          <p:cNvPr id="5" name="TextBox 4"/>
          <p:cNvSpPr txBox="1"/>
          <p:nvPr/>
        </p:nvSpPr>
        <p:spPr>
          <a:xfrm>
            <a:off x="4788024" y="642942"/>
            <a:ext cx="2000264" cy="646331"/>
          </a:xfrm>
          <a:prstGeom prst="rect">
            <a:avLst/>
          </a:prstGeom>
          <a:solidFill>
            <a:schemeClr val="accent1">
              <a:alpha val="61000"/>
            </a:schemeClr>
          </a:solid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1">
                                            <p:txEl>
                                              <p:pRg st="10" end="10"/>
                                            </p:txEl>
                                          </p:spTgt>
                                        </p:tgtEl>
                                        <p:attrNameLst>
                                          <p:attrName>style.visibility</p:attrName>
                                        </p:attrNameLst>
                                      </p:cBhvr>
                                      <p:to>
                                        <p:strVal val="visible"/>
                                      </p:to>
                                    </p:set>
                                    <p:animEffect transition="in" filter="fade">
                                      <p:cBhvr>
                                        <p:cTn id="27" dur="2000"/>
                                        <p:tgtEl>
                                          <p:spTgt spid="21">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1">
                                            <p:txEl>
                                              <p:pRg st="12" end="12"/>
                                            </p:txEl>
                                          </p:spTgt>
                                        </p:tgtEl>
                                        <p:attrNameLst>
                                          <p:attrName>style.visibility</p:attrName>
                                        </p:attrNameLst>
                                      </p:cBhvr>
                                      <p:to>
                                        <p:strVal val="visible"/>
                                      </p:to>
                                    </p:set>
                                    <p:animEffect transition="in" filter="fade">
                                      <p:cBhvr>
                                        <p:cTn id="31" dur="2000"/>
                                        <p:tgtEl>
                                          <p:spTgt spid="21">
                                            <p:txEl>
                                              <p:pRg st="12" end="12"/>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par>
                          <p:cTn id="36" fill="hold">
                            <p:stCondLst>
                              <p:cond delay="15000"/>
                            </p:stCondLst>
                            <p:childTnLst>
                              <p:par>
                                <p:cTn id="37" presetID="2" presetClass="entr" presetSubtype="3"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par>
                          <p:cTn id="41" fill="hold">
                            <p:stCondLst>
                              <p:cond delay="160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4"/>
              </a:rPr>
              <a:t>James@JamesARobertson.com</a:t>
            </a:r>
            <a:endParaRPr lang="en-ZA" b="1" dirty="0" smtClean="0">
              <a:solidFill>
                <a:srgbClr val="002060"/>
              </a:solidFill>
            </a:endParaRPr>
          </a:p>
          <a:p>
            <a:pPr algn="ctr"/>
            <a:r>
              <a:rPr lang="en-US" b="1" dirty="0" err="1" smtClean="0">
                <a:solidFill>
                  <a:schemeClr val="tx2"/>
                </a:solidFill>
              </a:rPr>
              <a:t>Strategicmanagement.ir@Gmail.com</a:t>
            </a:r>
            <a:endParaRPr lang="en-US" b="1" dirty="0">
              <a:solidFill>
                <a:schemeClr val="tx2"/>
              </a:solidFill>
            </a:endParaRPr>
          </a:p>
        </p:txBody>
      </p:sp>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a:t>
            </a:r>
            <a:r>
              <a:rPr lang="en-US" dirty="0" err="1" smtClean="0">
                <a:solidFill>
                  <a:srgbClr val="150C8E"/>
                </a:solidFill>
              </a:rPr>
              <a:t>I.T.</a:t>
            </a:r>
            <a:r>
              <a:rPr lang="en-US" dirty="0" smtClean="0">
                <a:solidFill>
                  <a:srgbClr val="150C8E"/>
                </a:solidFill>
              </a:rPr>
              <a:t> more effectively?</a:t>
            </a:r>
            <a:endParaRPr lang="en-US"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2000"/>
                                        <p:tgtEl>
                                          <p:spTgt spid="1945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428736"/>
            <a:ext cx="9144000" cy="5429264"/>
          </a:xfrm>
          <a:prstGeom prst="rect">
            <a:avLst/>
          </a:prstGeom>
        </p:spPr>
      </p:pic>
      <p:sp>
        <p:nvSpPr>
          <p:cNvPr id="6" name="TextBox 5"/>
          <p:cNvSpPr txBox="1"/>
          <p:nvPr/>
        </p:nvSpPr>
        <p:spPr>
          <a:xfrm>
            <a:off x="251520" y="214290"/>
            <a:ext cx="7848872" cy="1200329"/>
          </a:xfrm>
          <a:prstGeom prst="rect">
            <a:avLst/>
          </a:prstGeom>
          <a:noFill/>
        </p:spPr>
        <p:txBody>
          <a:bodyPr wrap="square" rtlCol="0">
            <a:spAutoFit/>
          </a:bodyPr>
          <a:lstStyle/>
          <a:p>
            <a:r>
              <a:rPr lang="en-ZA" sz="2400" b="1" dirty="0" smtClean="0">
                <a:solidFill>
                  <a:srgbClr val="002060"/>
                </a:solidFill>
              </a:rPr>
              <a:t>Design IT </a:t>
            </a:r>
            <a:r>
              <a:rPr lang="en-ZA" sz="2400" b="1" dirty="0" smtClean="0">
                <a:solidFill>
                  <a:srgbClr val="002060"/>
                </a:solidFill>
              </a:rPr>
              <a:t>and </a:t>
            </a:r>
            <a:r>
              <a:rPr lang="en-ZA" sz="2400" b="1" dirty="0" err="1" smtClean="0">
                <a:solidFill>
                  <a:srgbClr val="002060"/>
                </a:solidFill>
              </a:rPr>
              <a:t>ERP</a:t>
            </a:r>
            <a:r>
              <a:rPr lang="en-ZA" sz="2400" b="1" dirty="0" smtClean="0">
                <a:solidFill>
                  <a:srgbClr val="002060"/>
                </a:solidFill>
              </a:rPr>
              <a:t> solutions </a:t>
            </a:r>
            <a:r>
              <a:rPr lang="en-ZA" sz="2400" b="1" dirty="0" smtClean="0">
                <a:solidFill>
                  <a:srgbClr val="002060"/>
                </a:solidFill>
              </a:rPr>
              <a:t>like </a:t>
            </a:r>
            <a:r>
              <a:rPr lang="en-ZA" sz="2400" b="1" dirty="0" smtClean="0">
                <a:solidFill>
                  <a:srgbClr val="002060"/>
                </a:solidFill>
              </a:rPr>
              <a:t>bridges</a:t>
            </a:r>
            <a:endParaRPr lang="en-ZA" sz="2400" b="1" dirty="0" smtClean="0">
              <a:solidFill>
                <a:srgbClr val="002060"/>
              </a:solidFill>
            </a:endParaRPr>
          </a:p>
          <a:p>
            <a:r>
              <a:rPr lang="en-ZA" sz="2400" b="1" dirty="0" smtClean="0">
                <a:solidFill>
                  <a:srgbClr val="002060"/>
                </a:solidFill>
              </a:rPr>
              <a:t>Not to fall down – intelligent </a:t>
            </a:r>
            <a:r>
              <a:rPr lang="en-ZA" sz="2400" b="1" dirty="0" smtClean="0">
                <a:solidFill>
                  <a:srgbClr val="002060"/>
                </a:solidFill>
              </a:rPr>
              <a:t>STRATEGIC content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Acknowledgements</a:t>
            </a:r>
            <a:endParaRPr lang="en-US" sz="2400" b="1" dirty="0">
              <a:solidFill>
                <a:srgbClr val="002060"/>
              </a:solidFill>
            </a:endParaRPr>
          </a:p>
        </p:txBody>
      </p:sp>
      <p:sp>
        <p:nvSpPr>
          <p:cNvPr id="8" name="TextBox 7"/>
          <p:cNvSpPr txBox="1"/>
          <p:nvPr/>
        </p:nvSpPr>
        <p:spPr>
          <a:xfrm>
            <a:off x="285720" y="1643050"/>
            <a:ext cx="5000660" cy="2554545"/>
          </a:xfrm>
          <a:prstGeom prst="rect">
            <a:avLst/>
          </a:prstGeom>
          <a:noFill/>
        </p:spPr>
        <p:txBody>
          <a:bodyPr wrap="square" rtlCol="0">
            <a:spAutoFit/>
          </a:bodyPr>
          <a:lstStyle/>
          <a:p>
            <a:r>
              <a:rPr lang="en-US" sz="1600" b="1" dirty="0" smtClean="0"/>
              <a:t>Clients, associates, staff</a:t>
            </a:r>
          </a:p>
          <a:p>
            <a:endParaRPr lang="en-US" sz="1600" b="1" dirty="0" smtClean="0"/>
          </a:p>
          <a:p>
            <a:r>
              <a:rPr lang="en-ZA" sz="1600" b="1" dirty="0" smtClean="0"/>
              <a:t>Loraine who lights up my life</a:t>
            </a:r>
            <a:endParaRPr lang="en-US" sz="1600" b="1" dirty="0" smtClean="0"/>
          </a:p>
          <a:p>
            <a:endParaRPr lang="en-US" sz="1600" b="1" dirty="0" smtClean="0"/>
          </a:p>
          <a:p>
            <a:r>
              <a:rPr lang="en-US" sz="1600" b="1" dirty="0" smtClean="0"/>
              <a:t>Father and mother, Angus and Thelma</a:t>
            </a:r>
          </a:p>
          <a:p>
            <a:endParaRPr lang="en-US" sz="1600" b="1" dirty="0" smtClean="0"/>
          </a:p>
          <a:p>
            <a:r>
              <a:rPr lang="en-US" sz="1600" b="1" dirty="0" smtClean="0"/>
              <a:t>Children Alexandra and Struan</a:t>
            </a:r>
          </a:p>
          <a:p>
            <a:endParaRPr lang="en-ZA" sz="1600" b="1" dirty="0" smtClean="0"/>
          </a:p>
          <a:p>
            <a:r>
              <a:rPr lang="en-ZA" sz="1600" b="1" dirty="0" smtClean="0"/>
              <a:t>Other significant people in my life</a:t>
            </a:r>
            <a:endParaRPr lang="en-US" sz="1600" b="1" dirty="0" smtClean="0"/>
          </a:p>
          <a:p>
            <a:endParaRPr lang="en-US" sz="1600" b="1" dirty="0" smtClean="0"/>
          </a:p>
        </p:txBody>
      </p:sp>
      <p:sp>
        <p:nvSpPr>
          <p:cNvPr id="7" name="Rectangle 6"/>
          <p:cNvSpPr/>
          <p:nvPr/>
        </p:nvSpPr>
        <p:spPr>
          <a:xfrm>
            <a:off x="4932040" y="4357694"/>
            <a:ext cx="4211960" cy="923330"/>
          </a:xfrm>
          <a:prstGeom prst="rect">
            <a:avLst/>
          </a:prstGeom>
        </p:spPr>
        <p:txBody>
          <a:bodyPr wrap="square">
            <a:spAutoFit/>
          </a:bodyPr>
          <a:lstStyle/>
          <a:p>
            <a:r>
              <a:rPr lang="en-US" i="1" dirty="0" smtClean="0">
                <a:solidFill>
                  <a:srgbClr val="002060"/>
                </a:solidFill>
              </a:rPr>
              <a:t>"To Him who by wisdom made the heavens, for His mercy endures forever;"</a:t>
            </a:r>
            <a:endParaRPr lang="en-US" i="1" dirty="0">
              <a:solidFill>
                <a:srgbClr val="002060"/>
              </a:solidFill>
            </a:endParaRPr>
          </a:p>
        </p:txBody>
      </p:sp>
      <p:pic>
        <p:nvPicPr>
          <p:cNvPr id="9" name="Picture 8" descr="Bridge over Lush Gorge iStock_000005395408Medium.jpg"/>
          <p:cNvPicPr>
            <a:picLocks noChangeAspect="1"/>
          </p:cNvPicPr>
          <p:nvPr/>
        </p:nvPicPr>
        <p:blipFill>
          <a:blip r:embed="rId3" cstate="print"/>
          <a:stretch>
            <a:fillRect/>
          </a:stretch>
        </p:blipFill>
        <p:spPr>
          <a:xfrm>
            <a:off x="4932040" y="1428736"/>
            <a:ext cx="4211960" cy="2786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5214942" y="1428736"/>
            <a:ext cx="3929057" cy="3071834"/>
          </a:xfrm>
          <a:prstGeom prst="rect">
            <a:avLst/>
          </a:prstGeom>
        </p:spPr>
      </p:pic>
      <p:sp>
        <p:nvSpPr>
          <p:cNvPr id="8" name="TextBox 7"/>
          <p:cNvSpPr txBox="1"/>
          <p:nvPr/>
        </p:nvSpPr>
        <p:spPr>
          <a:xfrm>
            <a:off x="500034" y="6143644"/>
            <a:ext cx="8072494" cy="338554"/>
          </a:xfrm>
          <a:prstGeom prst="rect">
            <a:avLst/>
          </a:prstGeom>
          <a:noFill/>
        </p:spPr>
        <p:txBody>
          <a:bodyPr wrap="square" rtlCol="0">
            <a:spAutoFit/>
          </a:bodyPr>
          <a:lstStyle/>
          <a:p>
            <a:pPr algn="ctr"/>
            <a:r>
              <a:rPr lang="en-US" sz="1600" b="1" i="1" dirty="0" smtClean="0">
                <a:solidFill>
                  <a:schemeClr val="tx2"/>
                </a:solidFill>
              </a:rPr>
              <a:t>Finding the missing pieces of your </a:t>
            </a:r>
            <a:r>
              <a:rPr lang="en-US" sz="1600" b="1" i="1" dirty="0" err="1" smtClean="0">
                <a:solidFill>
                  <a:schemeClr val="tx2"/>
                </a:solidFill>
              </a:rPr>
              <a:t>ERP</a:t>
            </a:r>
            <a:r>
              <a:rPr lang="en-US" sz="1600" b="1" i="1" dirty="0" smtClean="0">
                <a:solidFill>
                  <a:schemeClr val="tx2"/>
                </a:solidFill>
              </a:rPr>
              <a:t> and strategy puzzles</a:t>
            </a:r>
            <a:endParaRPr lang="en-US" sz="1600" b="1" i="1" dirty="0">
              <a:solidFill>
                <a:schemeClr val="tx2"/>
              </a:solidFill>
            </a:endParaRPr>
          </a:p>
        </p:txBody>
      </p:sp>
      <p:sp>
        <p:nvSpPr>
          <p:cNvPr id="5" name="TextBox 4"/>
          <p:cNvSpPr txBox="1"/>
          <p:nvPr/>
        </p:nvSpPr>
        <p:spPr>
          <a:xfrm>
            <a:off x="357158" y="428604"/>
            <a:ext cx="8001056" cy="461665"/>
          </a:xfrm>
          <a:prstGeom prst="rect">
            <a:avLst/>
          </a:prstGeom>
          <a:noFill/>
        </p:spPr>
        <p:txBody>
          <a:bodyPr wrap="square" rtlCol="0">
            <a:spAutoFit/>
          </a:bodyPr>
          <a:lstStyle/>
          <a:p>
            <a:r>
              <a:rPr lang="en-ZA" sz="2400" b="1" dirty="0" smtClean="0">
                <a:solidFill>
                  <a:schemeClr val="tx2"/>
                </a:solidFill>
              </a:rPr>
              <a:t>Questions?</a:t>
            </a:r>
            <a:endParaRPr lang="en-US" sz="2400" b="1" dirty="0">
              <a:solidFill>
                <a:schemeClr val="tx2"/>
              </a:solidFill>
            </a:endParaRPr>
          </a:p>
        </p:txBody>
      </p:sp>
      <p:sp>
        <p:nvSpPr>
          <p:cNvPr id="13" name="TextBox 12"/>
          <p:cNvSpPr txBox="1"/>
          <p:nvPr/>
        </p:nvSpPr>
        <p:spPr>
          <a:xfrm>
            <a:off x="357190" y="1500174"/>
            <a:ext cx="4572000" cy="2246769"/>
          </a:xfrm>
          <a:prstGeom prst="rect">
            <a:avLst/>
          </a:prstGeom>
          <a:noFill/>
        </p:spPr>
        <p:txBody>
          <a:bodyPr wrap="square" rtlCol="0">
            <a:spAutoFit/>
          </a:bodyPr>
          <a:lstStyle/>
          <a:p>
            <a:r>
              <a:rPr lang="en-US" sz="1400" b="1" dirty="0" smtClean="0"/>
              <a:t>Dr James Robertson PrEng</a:t>
            </a:r>
          </a:p>
          <a:p>
            <a:endParaRPr lang="en-US" sz="1400" b="1" dirty="0" smtClean="0"/>
          </a:p>
          <a:p>
            <a:r>
              <a:rPr lang="en-US" sz="1400" b="1" dirty="0" smtClean="0"/>
              <a:t>James A Robertson &amp; Associates</a:t>
            </a:r>
          </a:p>
          <a:p>
            <a:r>
              <a:rPr lang="en-ZA" sz="1400" b="1" dirty="0" err="1" smtClean="0"/>
              <a:t>James@JamesARobertson.com</a:t>
            </a:r>
            <a:endParaRPr lang="en-US" sz="1400" b="1" dirty="0" smtClean="0"/>
          </a:p>
          <a:p>
            <a:endParaRPr lang="en-US" sz="1400" b="1" dirty="0" smtClean="0"/>
          </a:p>
          <a:p>
            <a:r>
              <a:rPr lang="en-US" sz="1400" b="1" dirty="0" smtClean="0"/>
              <a:t>Represented in Iran by</a:t>
            </a:r>
          </a:p>
          <a:p>
            <a:endParaRPr lang="en-US" sz="1400" b="1" dirty="0" smtClean="0"/>
          </a:p>
          <a:p>
            <a:r>
              <a:rPr lang="en-US" sz="1400" b="1" dirty="0" smtClean="0"/>
              <a:t>The Dorsa </a:t>
            </a:r>
            <a:r>
              <a:rPr lang="en-US" sz="1400" b="1" dirty="0" err="1" smtClean="0"/>
              <a:t>Padideh</a:t>
            </a:r>
            <a:r>
              <a:rPr lang="en-US" sz="1400" b="1" dirty="0" smtClean="0"/>
              <a:t> Company</a:t>
            </a:r>
          </a:p>
          <a:p>
            <a:r>
              <a:rPr lang="en-ZA" sz="1400" b="1" dirty="0" smtClean="0">
                <a:solidFill>
                  <a:schemeClr val="tx2"/>
                </a:solidFill>
              </a:rPr>
              <a:t>Mr Masoud Aslani</a:t>
            </a:r>
          </a:p>
          <a:p>
            <a:r>
              <a:rPr lang="en-US" sz="1400" b="1" dirty="0" err="1" smtClean="0">
                <a:solidFill>
                  <a:schemeClr val="tx2"/>
                </a:solidFill>
              </a:rPr>
              <a:t>Strategicmanagement.ir@Gmail.com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Dad.jpg"/>
          <p:cNvPicPr>
            <a:picLocks noChangeAspect="1"/>
          </p:cNvPicPr>
          <p:nvPr/>
        </p:nvPicPr>
        <p:blipFill>
          <a:blip r:embed="rId3" cstate="print"/>
          <a:stretch>
            <a:fillRect/>
          </a:stretch>
        </p:blipFill>
        <p:spPr>
          <a:xfrm>
            <a:off x="0" y="2214530"/>
            <a:ext cx="3255264" cy="4643470"/>
          </a:xfrm>
          <a:prstGeom prst="rect">
            <a:avLst/>
          </a:prstGeom>
          <a:effectLst>
            <a:innerShdw blurRad="114300">
              <a:prstClr val="black"/>
            </a:innerShdw>
          </a:effectLst>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A classic example of IT strategic value -- double turnover in 12 months</a:t>
            </a:r>
          </a:p>
        </p:txBody>
      </p:sp>
      <p:sp>
        <p:nvSpPr>
          <p:cNvPr id="7" name="Oval Callout 6"/>
          <p:cNvSpPr/>
          <p:nvPr/>
        </p:nvSpPr>
        <p:spPr>
          <a:xfrm>
            <a:off x="1785886" y="1428736"/>
            <a:ext cx="7358114" cy="1714512"/>
          </a:xfrm>
          <a:prstGeom prst="wedgeEllipseCallout">
            <a:avLst>
              <a:gd name="adj1" fmla="val -41897"/>
              <a:gd name="adj2" fmla="val 143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I am successful because I make the right recommendations more than 51% of the time</a:t>
            </a:r>
            <a:endParaRPr lang="en-US" b="1" dirty="0"/>
          </a:p>
        </p:txBody>
      </p:sp>
      <p:sp>
        <p:nvSpPr>
          <p:cNvPr id="6" name="TextBox 5"/>
          <p:cNvSpPr txBox="1"/>
          <p:nvPr/>
        </p:nvSpPr>
        <p:spPr>
          <a:xfrm>
            <a:off x="4071934" y="3857628"/>
            <a:ext cx="4500594" cy="2585323"/>
          </a:xfrm>
          <a:prstGeom prst="rect">
            <a:avLst/>
          </a:prstGeom>
          <a:noFill/>
        </p:spPr>
        <p:txBody>
          <a:bodyPr wrap="square" rtlCol="0">
            <a:spAutoFit/>
          </a:bodyPr>
          <a:lstStyle/>
          <a:p>
            <a:pPr marL="342900" indent="-342900">
              <a:buAutoNum type="arabicPeriod"/>
            </a:pPr>
            <a:r>
              <a:rPr lang="en-ZA" dirty="0" smtClean="0"/>
              <a:t>Simple manual models were computerized</a:t>
            </a:r>
          </a:p>
          <a:p>
            <a:pPr marL="342900" indent="-342900">
              <a:buAutoNum type="arabicPeriod"/>
            </a:pPr>
            <a:r>
              <a:rPr lang="en-ZA" dirty="0" smtClean="0"/>
              <a:t>Computed faster and therefore many more scenarios</a:t>
            </a:r>
          </a:p>
          <a:p>
            <a:pPr marL="342900" indent="-342900">
              <a:buAutoNum type="arabicPeriod"/>
            </a:pPr>
            <a:r>
              <a:rPr lang="en-ZA" dirty="0" smtClean="0"/>
              <a:t>Creative business concept</a:t>
            </a:r>
          </a:p>
          <a:p>
            <a:pPr marL="342900" indent="-342900">
              <a:buAutoNum type="arabicPeriod"/>
            </a:pPr>
            <a:r>
              <a:rPr lang="en-ZA" dirty="0" smtClean="0"/>
              <a:t>Better advice in less time to more clients</a:t>
            </a:r>
          </a:p>
          <a:p>
            <a:pPr marL="342900" indent="-342900">
              <a:buAutoNum type="arabicPeriod"/>
            </a:pPr>
            <a:r>
              <a:rPr lang="en-ZA" dirty="0" smtClean="0"/>
              <a:t>Doubled turnover in 12 months</a:t>
            </a:r>
          </a:p>
          <a:p>
            <a:pPr marL="342900" indent="-342900">
              <a:buAutoNum type="arabicPeriod"/>
            </a:pPr>
            <a:r>
              <a:rPr lang="en-ZA" dirty="0" smtClean="0"/>
              <a:t>In 1982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childTnLst>
                                </p:cTn>
                              </p:par>
                            </p:childTnLst>
                          </p:cTn>
                        </p:par>
                        <p:par>
                          <p:cTn id="24" fill="hold">
                            <p:stCondLst>
                              <p:cond delay="11000"/>
                            </p:stCondLst>
                            <p:childTnLst>
                              <p:par>
                                <p:cTn id="25" presetID="10" presetClass="entr" presetSubtype="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childTnLst>
                                </p:cTn>
                              </p:par>
                            </p:childTnLst>
                          </p:cTn>
                        </p:par>
                        <p:par>
                          <p:cTn id="36" fill="hold">
                            <p:stCondLst>
                              <p:cond delay="14000"/>
                            </p:stCondLst>
                            <p:childTnLst>
                              <p:par>
                                <p:cTn id="37" presetID="10" presetClass="entr" presetSubtype="0"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cstate="print"/>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cstate="print"/>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cstate="print">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cstate="print"/>
          <a:stretch>
            <a:fillRect/>
          </a:stretch>
        </p:blipFill>
        <p:spPr>
          <a:xfrm rot="1625388">
            <a:off x="3730938" y="2275334"/>
            <a:ext cx="297263" cy="5023847"/>
          </a:xfrm>
          <a:prstGeom prst="rect">
            <a:avLst/>
          </a:prstGeom>
        </p:spPr>
      </p:pic>
      <p:sp>
        <p:nvSpPr>
          <p:cNvPr id="10" name="Freeform 9"/>
          <p:cNvSpPr/>
          <p:nvPr/>
        </p:nvSpPr>
        <p:spPr>
          <a:xfrm>
            <a:off x="4817327" y="2912547"/>
            <a:ext cx="1206579" cy="1231807"/>
          </a:xfrm>
          <a:custGeom>
            <a:avLst/>
            <a:gdLst>
              <a:gd name="connsiteX0" fmla="*/ 0 w 1206579"/>
              <a:gd name="connsiteY0" fmla="*/ 198643 h 1231807"/>
              <a:gd name="connsiteX1" fmla="*/ 0 w 1206579"/>
              <a:gd name="connsiteY1" fmla="*/ 198643 h 1231807"/>
              <a:gd name="connsiteX2" fmla="*/ 100361 w 1206579"/>
              <a:gd name="connsiteY2" fmla="*/ 220946 h 1231807"/>
              <a:gd name="connsiteX3" fmla="*/ 111512 w 1206579"/>
              <a:gd name="connsiteY3" fmla="*/ 254399 h 1231807"/>
              <a:gd name="connsiteX4" fmla="*/ 89210 w 1206579"/>
              <a:gd name="connsiteY4" fmla="*/ 321307 h 1231807"/>
              <a:gd name="connsiteX5" fmla="*/ 111512 w 1206579"/>
              <a:gd name="connsiteY5" fmla="*/ 354760 h 1231807"/>
              <a:gd name="connsiteX6" fmla="*/ 133814 w 1206579"/>
              <a:gd name="connsiteY6" fmla="*/ 421668 h 1231807"/>
              <a:gd name="connsiteX7" fmla="*/ 200722 w 1206579"/>
              <a:gd name="connsiteY7" fmla="*/ 455121 h 1231807"/>
              <a:gd name="connsiteX8" fmla="*/ 211873 w 1206579"/>
              <a:gd name="connsiteY8" fmla="*/ 488575 h 1231807"/>
              <a:gd name="connsiteX9" fmla="*/ 200722 w 1206579"/>
              <a:gd name="connsiteY9" fmla="*/ 533180 h 1231807"/>
              <a:gd name="connsiteX10" fmla="*/ 234175 w 1206579"/>
              <a:gd name="connsiteY10" fmla="*/ 555482 h 1231807"/>
              <a:gd name="connsiteX11" fmla="*/ 256478 w 1206579"/>
              <a:gd name="connsiteY11" fmla="*/ 666994 h 1231807"/>
              <a:gd name="connsiteX12" fmla="*/ 278780 w 1206579"/>
              <a:gd name="connsiteY12" fmla="*/ 689297 h 1231807"/>
              <a:gd name="connsiteX13" fmla="*/ 267629 w 1206579"/>
              <a:gd name="connsiteY13" fmla="*/ 767355 h 1231807"/>
              <a:gd name="connsiteX14" fmla="*/ 267629 w 1206579"/>
              <a:gd name="connsiteY14" fmla="*/ 890019 h 1231807"/>
              <a:gd name="connsiteX15" fmla="*/ 301083 w 1206579"/>
              <a:gd name="connsiteY15" fmla="*/ 901170 h 1231807"/>
              <a:gd name="connsiteX16" fmla="*/ 312234 w 1206579"/>
              <a:gd name="connsiteY16" fmla="*/ 945775 h 1231807"/>
              <a:gd name="connsiteX17" fmla="*/ 323385 w 1206579"/>
              <a:gd name="connsiteY17" fmla="*/ 1034985 h 1231807"/>
              <a:gd name="connsiteX18" fmla="*/ 345688 w 1206579"/>
              <a:gd name="connsiteY18" fmla="*/ 1057287 h 1231807"/>
              <a:gd name="connsiteX19" fmla="*/ 379141 w 1206579"/>
              <a:gd name="connsiteY19" fmla="*/ 845414 h 1231807"/>
              <a:gd name="connsiteX20" fmla="*/ 390293 w 1206579"/>
              <a:gd name="connsiteY20" fmla="*/ 800809 h 1231807"/>
              <a:gd name="connsiteX21" fmla="*/ 401444 w 1206579"/>
              <a:gd name="connsiteY21" fmla="*/ 733902 h 1231807"/>
              <a:gd name="connsiteX22" fmla="*/ 446049 w 1206579"/>
              <a:gd name="connsiteY22" fmla="*/ 711599 h 1231807"/>
              <a:gd name="connsiteX23" fmla="*/ 468351 w 1206579"/>
              <a:gd name="connsiteY23" fmla="*/ 644692 h 1231807"/>
              <a:gd name="connsiteX24" fmla="*/ 479502 w 1206579"/>
              <a:gd name="connsiteY24" fmla="*/ 611238 h 1231807"/>
              <a:gd name="connsiteX25" fmla="*/ 557561 w 1206579"/>
              <a:gd name="connsiteY25" fmla="*/ 700448 h 1231807"/>
              <a:gd name="connsiteX26" fmla="*/ 613317 w 1206579"/>
              <a:gd name="connsiteY26" fmla="*/ 733902 h 1231807"/>
              <a:gd name="connsiteX27" fmla="*/ 624468 w 1206579"/>
              <a:gd name="connsiteY27" fmla="*/ 990380 h 1231807"/>
              <a:gd name="connsiteX28" fmla="*/ 635619 w 1206579"/>
              <a:gd name="connsiteY28" fmla="*/ 1124194 h 1231807"/>
              <a:gd name="connsiteX29" fmla="*/ 691375 w 1206579"/>
              <a:gd name="connsiteY29" fmla="*/ 1168799 h 1231807"/>
              <a:gd name="connsiteX30" fmla="*/ 747132 w 1206579"/>
              <a:gd name="connsiteY30" fmla="*/ 1224555 h 1231807"/>
              <a:gd name="connsiteX31" fmla="*/ 769434 w 1206579"/>
              <a:gd name="connsiteY31" fmla="*/ 1191102 h 1231807"/>
              <a:gd name="connsiteX32" fmla="*/ 758283 w 1206579"/>
              <a:gd name="connsiteY32" fmla="*/ 1135346 h 1231807"/>
              <a:gd name="connsiteX33" fmla="*/ 769434 w 1206579"/>
              <a:gd name="connsiteY33" fmla="*/ 1101892 h 1231807"/>
              <a:gd name="connsiteX34" fmla="*/ 735980 w 1206579"/>
              <a:gd name="connsiteY34" fmla="*/ 956926 h 1231807"/>
              <a:gd name="connsiteX35" fmla="*/ 747132 w 1206579"/>
              <a:gd name="connsiteY35" fmla="*/ 923473 h 1231807"/>
              <a:gd name="connsiteX36" fmla="*/ 724829 w 1206579"/>
              <a:gd name="connsiteY36" fmla="*/ 890019 h 1231807"/>
              <a:gd name="connsiteX37" fmla="*/ 702527 w 1206579"/>
              <a:gd name="connsiteY37" fmla="*/ 823112 h 1231807"/>
              <a:gd name="connsiteX38" fmla="*/ 691375 w 1206579"/>
              <a:gd name="connsiteY38" fmla="*/ 789658 h 1231807"/>
              <a:gd name="connsiteX39" fmla="*/ 680224 w 1206579"/>
              <a:gd name="connsiteY39" fmla="*/ 756204 h 1231807"/>
              <a:gd name="connsiteX40" fmla="*/ 624468 w 1206579"/>
              <a:gd name="connsiteY40" fmla="*/ 733902 h 1231807"/>
              <a:gd name="connsiteX41" fmla="*/ 602166 w 1206579"/>
              <a:gd name="connsiteY41" fmla="*/ 711599 h 1231807"/>
              <a:gd name="connsiteX42" fmla="*/ 624468 w 1206579"/>
              <a:gd name="connsiteY42" fmla="*/ 678146 h 1231807"/>
              <a:gd name="connsiteX43" fmla="*/ 680224 w 1206579"/>
              <a:gd name="connsiteY43" fmla="*/ 644692 h 1231807"/>
              <a:gd name="connsiteX44" fmla="*/ 702527 w 1206579"/>
              <a:gd name="connsiteY44" fmla="*/ 666994 h 1231807"/>
              <a:gd name="connsiteX45" fmla="*/ 724829 w 1206579"/>
              <a:gd name="connsiteY45" fmla="*/ 756204 h 1231807"/>
              <a:gd name="connsiteX46" fmla="*/ 735980 w 1206579"/>
              <a:gd name="connsiteY46" fmla="*/ 856565 h 1231807"/>
              <a:gd name="connsiteX47" fmla="*/ 747132 w 1206579"/>
              <a:gd name="connsiteY47" fmla="*/ 890019 h 1231807"/>
              <a:gd name="connsiteX48" fmla="*/ 713678 w 1206579"/>
              <a:gd name="connsiteY48" fmla="*/ 856565 h 1231807"/>
              <a:gd name="connsiteX49" fmla="*/ 702527 w 1206579"/>
              <a:gd name="connsiteY49" fmla="*/ 756204 h 1231807"/>
              <a:gd name="connsiteX50" fmla="*/ 669073 w 1206579"/>
              <a:gd name="connsiteY50" fmla="*/ 678146 h 1231807"/>
              <a:gd name="connsiteX51" fmla="*/ 702527 w 1206579"/>
              <a:gd name="connsiteY51" fmla="*/ 655843 h 1231807"/>
              <a:gd name="connsiteX52" fmla="*/ 702527 w 1206579"/>
              <a:gd name="connsiteY52" fmla="*/ 644692 h 1231807"/>
              <a:gd name="connsiteX53" fmla="*/ 747132 w 1206579"/>
              <a:gd name="connsiteY53" fmla="*/ 588936 h 1231807"/>
              <a:gd name="connsiteX54" fmla="*/ 814039 w 1206579"/>
              <a:gd name="connsiteY54" fmla="*/ 600087 h 1231807"/>
              <a:gd name="connsiteX55" fmla="*/ 903249 w 1206579"/>
              <a:gd name="connsiteY55" fmla="*/ 622390 h 1231807"/>
              <a:gd name="connsiteX56" fmla="*/ 892097 w 1206579"/>
              <a:gd name="connsiteY56" fmla="*/ 577785 h 1231807"/>
              <a:gd name="connsiteX57" fmla="*/ 947853 w 1206579"/>
              <a:gd name="connsiteY57" fmla="*/ 544331 h 1231807"/>
              <a:gd name="connsiteX58" fmla="*/ 981307 w 1206579"/>
              <a:gd name="connsiteY58" fmla="*/ 533180 h 1231807"/>
              <a:gd name="connsiteX59" fmla="*/ 1103971 w 1206579"/>
              <a:gd name="connsiteY59" fmla="*/ 499726 h 1231807"/>
              <a:gd name="connsiteX60" fmla="*/ 1037063 w 1206579"/>
              <a:gd name="connsiteY60" fmla="*/ 466273 h 1231807"/>
              <a:gd name="connsiteX61" fmla="*/ 1048214 w 1206579"/>
              <a:gd name="connsiteY61" fmla="*/ 421668 h 1231807"/>
              <a:gd name="connsiteX62" fmla="*/ 1070517 w 1206579"/>
              <a:gd name="connsiteY62" fmla="*/ 399365 h 1231807"/>
              <a:gd name="connsiteX63" fmla="*/ 1048214 w 1206579"/>
              <a:gd name="connsiteY63" fmla="*/ 310155 h 1231807"/>
              <a:gd name="connsiteX64" fmla="*/ 1025912 w 1206579"/>
              <a:gd name="connsiteY64" fmla="*/ 265551 h 1231807"/>
              <a:gd name="connsiteX65" fmla="*/ 1014761 w 1206579"/>
              <a:gd name="connsiteY65" fmla="*/ 232097 h 1231807"/>
              <a:gd name="connsiteX66" fmla="*/ 925551 w 1206579"/>
              <a:gd name="connsiteY66" fmla="*/ 209794 h 1231807"/>
              <a:gd name="connsiteX67" fmla="*/ 880946 w 1206579"/>
              <a:gd name="connsiteY67" fmla="*/ 176341 h 1231807"/>
              <a:gd name="connsiteX68" fmla="*/ 858644 w 1206579"/>
              <a:gd name="connsiteY68" fmla="*/ 154038 h 1231807"/>
              <a:gd name="connsiteX69" fmla="*/ 791736 w 1206579"/>
              <a:gd name="connsiteY69" fmla="*/ 120585 h 1231807"/>
              <a:gd name="connsiteX70" fmla="*/ 735980 w 1206579"/>
              <a:gd name="connsiteY70" fmla="*/ 64829 h 1231807"/>
              <a:gd name="connsiteX71" fmla="*/ 657922 w 1206579"/>
              <a:gd name="connsiteY71" fmla="*/ 53677 h 1231807"/>
              <a:gd name="connsiteX72" fmla="*/ 211873 w 1206579"/>
              <a:gd name="connsiteY72" fmla="*/ 31375 h 1231807"/>
              <a:gd name="connsiteX73" fmla="*/ 111512 w 1206579"/>
              <a:gd name="connsiteY73" fmla="*/ 42526 h 1231807"/>
              <a:gd name="connsiteX74" fmla="*/ 78058 w 1206579"/>
              <a:gd name="connsiteY74" fmla="*/ 42526 h 1231807"/>
              <a:gd name="connsiteX75" fmla="*/ 0 w 1206579"/>
              <a:gd name="connsiteY75" fmla="*/ 198643 h 12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06579" h="1231807">
                <a:moveTo>
                  <a:pt x="0" y="198643"/>
                </a:moveTo>
                <a:lnTo>
                  <a:pt x="0" y="198643"/>
                </a:lnTo>
                <a:cubicBezTo>
                  <a:pt x="33454" y="206077"/>
                  <a:pt x="69709" y="205620"/>
                  <a:pt x="100361" y="220946"/>
                </a:cubicBezTo>
                <a:cubicBezTo>
                  <a:pt x="110874" y="226203"/>
                  <a:pt x="112810" y="242717"/>
                  <a:pt x="111512" y="254399"/>
                </a:cubicBezTo>
                <a:cubicBezTo>
                  <a:pt x="108916" y="277764"/>
                  <a:pt x="89210" y="321307"/>
                  <a:pt x="89210" y="321307"/>
                </a:cubicBezTo>
                <a:cubicBezTo>
                  <a:pt x="96644" y="332458"/>
                  <a:pt x="106069" y="342513"/>
                  <a:pt x="111512" y="354760"/>
                </a:cubicBezTo>
                <a:cubicBezTo>
                  <a:pt x="121060" y="376243"/>
                  <a:pt x="114253" y="408628"/>
                  <a:pt x="133814" y="421668"/>
                </a:cubicBezTo>
                <a:cubicBezTo>
                  <a:pt x="177048" y="450490"/>
                  <a:pt x="154554" y="439732"/>
                  <a:pt x="200722" y="455121"/>
                </a:cubicBezTo>
                <a:cubicBezTo>
                  <a:pt x="204439" y="466272"/>
                  <a:pt x="211873" y="476820"/>
                  <a:pt x="211873" y="488575"/>
                </a:cubicBezTo>
                <a:cubicBezTo>
                  <a:pt x="211873" y="503901"/>
                  <a:pt x="195876" y="518641"/>
                  <a:pt x="200722" y="533180"/>
                </a:cubicBezTo>
                <a:cubicBezTo>
                  <a:pt x="204960" y="545894"/>
                  <a:pt x="223024" y="548048"/>
                  <a:pt x="234175" y="555482"/>
                </a:cubicBezTo>
                <a:cubicBezTo>
                  <a:pt x="236108" y="569015"/>
                  <a:pt x="241881" y="642666"/>
                  <a:pt x="256478" y="666994"/>
                </a:cubicBezTo>
                <a:cubicBezTo>
                  <a:pt x="261887" y="676009"/>
                  <a:pt x="271346" y="681863"/>
                  <a:pt x="278780" y="689297"/>
                </a:cubicBezTo>
                <a:cubicBezTo>
                  <a:pt x="275063" y="715316"/>
                  <a:pt x="272784" y="741582"/>
                  <a:pt x="267629" y="767355"/>
                </a:cubicBezTo>
                <a:cubicBezTo>
                  <a:pt x="256614" y="822430"/>
                  <a:pt x="230512" y="806507"/>
                  <a:pt x="267629" y="890019"/>
                </a:cubicBezTo>
                <a:cubicBezTo>
                  <a:pt x="272403" y="900760"/>
                  <a:pt x="289932" y="897453"/>
                  <a:pt x="301083" y="901170"/>
                </a:cubicBezTo>
                <a:cubicBezTo>
                  <a:pt x="304800" y="916038"/>
                  <a:pt x="309714" y="930658"/>
                  <a:pt x="312234" y="945775"/>
                </a:cubicBezTo>
                <a:cubicBezTo>
                  <a:pt x="317161" y="975335"/>
                  <a:pt x="314774" y="1006281"/>
                  <a:pt x="323385" y="1034985"/>
                </a:cubicBezTo>
                <a:cubicBezTo>
                  <a:pt x="326406" y="1045055"/>
                  <a:pt x="338254" y="1049853"/>
                  <a:pt x="345688" y="1057287"/>
                </a:cubicBezTo>
                <a:cubicBezTo>
                  <a:pt x="402947" y="971396"/>
                  <a:pt x="358692" y="1049903"/>
                  <a:pt x="379141" y="845414"/>
                </a:cubicBezTo>
                <a:cubicBezTo>
                  <a:pt x="380666" y="830164"/>
                  <a:pt x="387287" y="815837"/>
                  <a:pt x="390293" y="800809"/>
                </a:cubicBezTo>
                <a:cubicBezTo>
                  <a:pt x="394727" y="778638"/>
                  <a:pt x="389461" y="753075"/>
                  <a:pt x="401444" y="733902"/>
                </a:cubicBezTo>
                <a:cubicBezTo>
                  <a:pt x="410254" y="719805"/>
                  <a:pt x="431181" y="719033"/>
                  <a:pt x="446049" y="711599"/>
                </a:cubicBezTo>
                <a:lnTo>
                  <a:pt x="468351" y="644692"/>
                </a:lnTo>
                <a:lnTo>
                  <a:pt x="479502" y="611238"/>
                </a:lnTo>
                <a:cubicBezTo>
                  <a:pt x="552785" y="721164"/>
                  <a:pt x="491182" y="647345"/>
                  <a:pt x="557561" y="700448"/>
                </a:cubicBezTo>
                <a:cubicBezTo>
                  <a:pt x="601297" y="735437"/>
                  <a:pt x="555218" y="714536"/>
                  <a:pt x="613317" y="733902"/>
                </a:cubicBezTo>
                <a:cubicBezTo>
                  <a:pt x="617034" y="819395"/>
                  <a:pt x="619586" y="904946"/>
                  <a:pt x="624468" y="990380"/>
                </a:cubicBezTo>
                <a:cubicBezTo>
                  <a:pt x="627021" y="1035066"/>
                  <a:pt x="626241" y="1080428"/>
                  <a:pt x="635619" y="1124194"/>
                </a:cubicBezTo>
                <a:cubicBezTo>
                  <a:pt x="638267" y="1136553"/>
                  <a:pt x="686308" y="1165421"/>
                  <a:pt x="691375" y="1168799"/>
                </a:cubicBezTo>
                <a:cubicBezTo>
                  <a:pt x="699578" y="1193408"/>
                  <a:pt x="703618" y="1231807"/>
                  <a:pt x="747132" y="1224555"/>
                </a:cubicBezTo>
                <a:cubicBezTo>
                  <a:pt x="760351" y="1222352"/>
                  <a:pt x="762000" y="1202253"/>
                  <a:pt x="769434" y="1191102"/>
                </a:cubicBezTo>
                <a:cubicBezTo>
                  <a:pt x="765717" y="1172517"/>
                  <a:pt x="758283" y="1154299"/>
                  <a:pt x="758283" y="1135346"/>
                </a:cubicBezTo>
                <a:cubicBezTo>
                  <a:pt x="758283" y="1123591"/>
                  <a:pt x="770336" y="1113612"/>
                  <a:pt x="769434" y="1101892"/>
                </a:cubicBezTo>
                <a:cubicBezTo>
                  <a:pt x="764512" y="1037906"/>
                  <a:pt x="753016" y="1008030"/>
                  <a:pt x="735980" y="956926"/>
                </a:cubicBezTo>
                <a:cubicBezTo>
                  <a:pt x="739697" y="945775"/>
                  <a:pt x="749064" y="935067"/>
                  <a:pt x="747132" y="923473"/>
                </a:cubicBezTo>
                <a:cubicBezTo>
                  <a:pt x="744929" y="910253"/>
                  <a:pt x="730272" y="902266"/>
                  <a:pt x="724829" y="890019"/>
                </a:cubicBezTo>
                <a:cubicBezTo>
                  <a:pt x="715281" y="868536"/>
                  <a:pt x="709961" y="845414"/>
                  <a:pt x="702527" y="823112"/>
                </a:cubicBezTo>
                <a:lnTo>
                  <a:pt x="691375" y="789658"/>
                </a:lnTo>
                <a:cubicBezTo>
                  <a:pt x="687658" y="778507"/>
                  <a:pt x="691138" y="760569"/>
                  <a:pt x="680224" y="756204"/>
                </a:cubicBezTo>
                <a:lnTo>
                  <a:pt x="624468" y="733902"/>
                </a:lnTo>
                <a:cubicBezTo>
                  <a:pt x="617034" y="726468"/>
                  <a:pt x="602166" y="722112"/>
                  <a:pt x="602166" y="711599"/>
                </a:cubicBezTo>
                <a:cubicBezTo>
                  <a:pt x="602166" y="698197"/>
                  <a:pt x="616096" y="688611"/>
                  <a:pt x="624468" y="678146"/>
                </a:cubicBezTo>
                <a:cubicBezTo>
                  <a:pt x="646733" y="650315"/>
                  <a:pt x="646131" y="656056"/>
                  <a:pt x="680224" y="644692"/>
                </a:cubicBezTo>
                <a:cubicBezTo>
                  <a:pt x="687658" y="652126"/>
                  <a:pt x="697118" y="657979"/>
                  <a:pt x="702527" y="666994"/>
                </a:cubicBezTo>
                <a:cubicBezTo>
                  <a:pt x="712256" y="683208"/>
                  <a:pt x="723330" y="745713"/>
                  <a:pt x="724829" y="756204"/>
                </a:cubicBezTo>
                <a:cubicBezTo>
                  <a:pt x="729589" y="789525"/>
                  <a:pt x="730446" y="823363"/>
                  <a:pt x="735980" y="856565"/>
                </a:cubicBezTo>
                <a:cubicBezTo>
                  <a:pt x="737912" y="868160"/>
                  <a:pt x="758887" y="890019"/>
                  <a:pt x="747132" y="890019"/>
                </a:cubicBezTo>
                <a:cubicBezTo>
                  <a:pt x="731362" y="890019"/>
                  <a:pt x="724829" y="867716"/>
                  <a:pt x="713678" y="856565"/>
                </a:cubicBezTo>
                <a:cubicBezTo>
                  <a:pt x="709961" y="823111"/>
                  <a:pt x="710691" y="788859"/>
                  <a:pt x="702527" y="756204"/>
                </a:cubicBezTo>
                <a:cubicBezTo>
                  <a:pt x="695661" y="728741"/>
                  <a:pt x="669073" y="706454"/>
                  <a:pt x="669073" y="678146"/>
                </a:cubicBezTo>
                <a:cubicBezTo>
                  <a:pt x="669073" y="664744"/>
                  <a:pt x="691376" y="663277"/>
                  <a:pt x="702527" y="655843"/>
                </a:cubicBezTo>
                <a:lnTo>
                  <a:pt x="702527" y="644692"/>
                </a:lnTo>
                <a:cubicBezTo>
                  <a:pt x="702527" y="630623"/>
                  <a:pt x="737422" y="598646"/>
                  <a:pt x="747132" y="588936"/>
                </a:cubicBezTo>
                <a:cubicBezTo>
                  <a:pt x="769434" y="592653"/>
                  <a:pt x="791931" y="595350"/>
                  <a:pt x="814039" y="600087"/>
                </a:cubicBezTo>
                <a:cubicBezTo>
                  <a:pt x="844010" y="606510"/>
                  <a:pt x="873776" y="630811"/>
                  <a:pt x="903249" y="622390"/>
                </a:cubicBezTo>
                <a:cubicBezTo>
                  <a:pt x="917985" y="618180"/>
                  <a:pt x="895814" y="592653"/>
                  <a:pt x="892097" y="577785"/>
                </a:cubicBezTo>
                <a:cubicBezTo>
                  <a:pt x="910682" y="566634"/>
                  <a:pt x="928467" y="554024"/>
                  <a:pt x="947853" y="544331"/>
                </a:cubicBezTo>
                <a:cubicBezTo>
                  <a:pt x="958367" y="539074"/>
                  <a:pt x="970048" y="536558"/>
                  <a:pt x="981307" y="533180"/>
                </a:cubicBezTo>
                <a:cubicBezTo>
                  <a:pt x="1047601" y="513292"/>
                  <a:pt x="1048122" y="513688"/>
                  <a:pt x="1103971" y="499726"/>
                </a:cubicBezTo>
                <a:cubicBezTo>
                  <a:pt x="1206579" y="448422"/>
                  <a:pt x="1109851" y="506710"/>
                  <a:pt x="1037063" y="466273"/>
                </a:cubicBezTo>
                <a:cubicBezTo>
                  <a:pt x="1023666" y="458830"/>
                  <a:pt x="1041360" y="435376"/>
                  <a:pt x="1048214" y="421668"/>
                </a:cubicBezTo>
                <a:cubicBezTo>
                  <a:pt x="1052916" y="412264"/>
                  <a:pt x="1063083" y="406799"/>
                  <a:pt x="1070517" y="399365"/>
                </a:cubicBezTo>
                <a:cubicBezTo>
                  <a:pt x="1063971" y="366632"/>
                  <a:pt x="1061075" y="340162"/>
                  <a:pt x="1048214" y="310155"/>
                </a:cubicBezTo>
                <a:cubicBezTo>
                  <a:pt x="1041666" y="294876"/>
                  <a:pt x="1032460" y="280830"/>
                  <a:pt x="1025912" y="265551"/>
                </a:cubicBezTo>
                <a:cubicBezTo>
                  <a:pt x="1021282" y="254747"/>
                  <a:pt x="1025036" y="237806"/>
                  <a:pt x="1014761" y="232097"/>
                </a:cubicBezTo>
                <a:cubicBezTo>
                  <a:pt x="987967" y="217211"/>
                  <a:pt x="925551" y="209794"/>
                  <a:pt x="925551" y="209794"/>
                </a:cubicBezTo>
                <a:cubicBezTo>
                  <a:pt x="910683" y="198643"/>
                  <a:pt x="895224" y="188239"/>
                  <a:pt x="880946" y="176341"/>
                </a:cubicBezTo>
                <a:cubicBezTo>
                  <a:pt x="872869" y="169610"/>
                  <a:pt x="867659" y="159447"/>
                  <a:pt x="858644" y="154038"/>
                </a:cubicBezTo>
                <a:cubicBezTo>
                  <a:pt x="796431" y="116710"/>
                  <a:pt x="853264" y="174422"/>
                  <a:pt x="791736" y="120585"/>
                </a:cubicBezTo>
                <a:cubicBezTo>
                  <a:pt x="771955" y="103277"/>
                  <a:pt x="761999" y="68546"/>
                  <a:pt x="735980" y="64829"/>
                </a:cubicBezTo>
                <a:lnTo>
                  <a:pt x="657922" y="53677"/>
                </a:lnTo>
                <a:cubicBezTo>
                  <a:pt x="496886" y="0"/>
                  <a:pt x="601811" y="31375"/>
                  <a:pt x="211873" y="31375"/>
                </a:cubicBezTo>
                <a:cubicBezTo>
                  <a:pt x="178213" y="31375"/>
                  <a:pt x="145055" y="39731"/>
                  <a:pt x="111512" y="42526"/>
                </a:cubicBezTo>
                <a:cubicBezTo>
                  <a:pt x="100399" y="43452"/>
                  <a:pt x="89209" y="42526"/>
                  <a:pt x="78058" y="42526"/>
                </a:cubicBezTo>
                <a:lnTo>
                  <a:pt x="0" y="198643"/>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4116</TotalTime>
  <Words>3869</Words>
  <Application>Microsoft Office PowerPoint</Application>
  <PresentationFormat>On-screen Show (4:3)</PresentationFormat>
  <Paragraphs>703</Paragraphs>
  <Slides>76</Slides>
  <Notes>76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Office Theme</vt:lpstr>
      <vt:lpstr>Worksheet</vt:lpstr>
      <vt:lpstr>Slide 1</vt:lpstr>
      <vt:lpstr>Slide 2</vt:lpstr>
      <vt:lpstr>Slide 3</vt:lpstr>
      <vt:lpstr>Slide 4</vt:lpstr>
      <vt:lpstr>Slide 5</vt:lpstr>
      <vt:lpstr>Slide 6</vt:lpstr>
      <vt:lpstr>Slide 7</vt:lpstr>
      <vt:lpstr>Slide 8</vt:lpstr>
      <vt:lpstr>Slide 9</vt:lpstr>
      <vt:lpstr>Slide 10</vt:lpstr>
      <vt:lpstr>What is strategy?</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What is an ERP?</vt:lpstr>
      <vt:lpstr>Why invest in a new ERP / IBIS? Or any IBIS?</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James Robertson</cp:lastModifiedBy>
  <cp:revision>291</cp:revision>
  <dcterms:created xsi:type="dcterms:W3CDTF">2009-05-01T08:13:25Z</dcterms:created>
  <dcterms:modified xsi:type="dcterms:W3CDTF">2010-09-28T19:25:15Z</dcterms:modified>
</cp:coreProperties>
</file>